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57" r:id="rId4"/>
    <p:sldId id="259" r:id="rId5"/>
    <p:sldId id="260" r:id="rId6"/>
    <p:sldId id="290" r:id="rId7"/>
    <p:sldId id="289" r:id="rId8"/>
    <p:sldId id="291" r:id="rId9"/>
    <p:sldId id="261" r:id="rId10"/>
    <p:sldId id="262" r:id="rId11"/>
    <p:sldId id="263" r:id="rId12"/>
    <p:sldId id="264" r:id="rId13"/>
    <p:sldId id="265" r:id="rId14"/>
    <p:sldId id="266" r:id="rId15"/>
    <p:sldId id="287" r:id="rId16"/>
    <p:sldId id="285" r:id="rId17"/>
    <p:sldId id="268" r:id="rId18"/>
    <p:sldId id="286" r:id="rId19"/>
    <p:sldId id="269" r:id="rId20"/>
    <p:sldId id="270" r:id="rId21"/>
    <p:sldId id="277" r:id="rId22"/>
    <p:sldId id="292" r:id="rId23"/>
    <p:sldId id="273" r:id="rId24"/>
    <p:sldId id="274" r:id="rId25"/>
    <p:sldId id="275" r:id="rId26"/>
    <p:sldId id="276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2192000" cy="6858000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F6FD0-BBCC-41D9-A5C8-B5FF0A7A5FF1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8C5F-E5D6-4695-BAD7-B50EFB05C0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25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6CA7-EE91-4337-9913-12694E2AACAE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DA5C5-4788-4183-95C4-62ABF523C7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99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DA5C5-4788-4183-95C4-62ABF523C75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59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50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81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03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928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39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634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31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7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33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87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3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0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88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26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98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52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08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34D38A2-311C-4BFA-BD81-408E1E687EEC}" type="datetimeFigureOut">
              <a:rPr lang="pt-BR" smtClean="0"/>
              <a:t>27/05/2025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6352843-346B-47D1-870D-21F6F91EB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886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pt-BR" sz="3200" b="1" dirty="0">
                <a:latin typeface="Calibri"/>
                <a:cs typeface="Calibri"/>
              </a:rPr>
              <a:t/>
            </a:r>
            <a:br>
              <a:rPr lang="pt-BR" sz="3200" b="1" dirty="0">
                <a:latin typeface="Calibri"/>
                <a:cs typeface="Calibri"/>
              </a:rPr>
            </a:br>
            <a:r>
              <a:rPr lang="pt-BR" sz="3300" b="1" dirty="0">
                <a:latin typeface="Calibri"/>
                <a:cs typeface="Calibri"/>
              </a:rPr>
              <a:t>CÂMARA</a:t>
            </a:r>
            <a:r>
              <a:rPr lang="pt-BR" sz="3300" b="1" spc="-125" dirty="0">
                <a:latin typeface="Calibri"/>
                <a:cs typeface="Calibri"/>
              </a:rPr>
              <a:t> </a:t>
            </a:r>
            <a:r>
              <a:rPr lang="pt-BR" sz="3300" b="1" dirty="0">
                <a:latin typeface="Calibri"/>
                <a:cs typeface="Calibri"/>
              </a:rPr>
              <a:t>MUNICIPAL</a:t>
            </a:r>
            <a:r>
              <a:rPr lang="pt-BR" sz="3300" b="1" spc="-114" dirty="0">
                <a:latin typeface="Calibri"/>
                <a:cs typeface="Calibri"/>
              </a:rPr>
              <a:t> </a:t>
            </a:r>
            <a:r>
              <a:rPr lang="pt-BR" sz="3300" b="1" dirty="0">
                <a:latin typeface="Calibri"/>
                <a:cs typeface="Calibri"/>
              </a:rPr>
              <a:t>DE</a:t>
            </a:r>
            <a:r>
              <a:rPr lang="pt-BR" sz="3300" b="1" spc="-110" dirty="0">
                <a:latin typeface="Calibri"/>
                <a:cs typeface="Calibri"/>
              </a:rPr>
              <a:t> </a:t>
            </a:r>
            <a:r>
              <a:rPr lang="pt-BR" sz="3300" b="1" spc="-10" dirty="0">
                <a:latin typeface="Calibri"/>
                <a:cs typeface="Calibri"/>
              </a:rPr>
              <a:t>FORMIGA</a:t>
            </a:r>
            <a:br>
              <a:rPr lang="pt-BR" sz="3300" b="1" spc="-10" dirty="0">
                <a:latin typeface="Calibri"/>
                <a:cs typeface="Calibri"/>
              </a:rPr>
            </a:b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>Comissão</a:t>
            </a:r>
            <a:r>
              <a:rPr lang="pt-BR" sz="3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33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Finanças,</a:t>
            </a:r>
            <a:r>
              <a:rPr lang="pt-BR" sz="33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>Orçamento</a:t>
            </a:r>
            <a:r>
              <a:rPr lang="pt-BR" sz="3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33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>Tomada</a:t>
            </a:r>
            <a:r>
              <a:rPr lang="pt-BR" sz="3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2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3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Contas</a:t>
            </a:r>
            <a:r>
              <a:rPr lang="pt-BR" sz="3300" dirty="0">
                <a:latin typeface="Calibri"/>
                <a:cs typeface="Calibri"/>
              </a:rPr>
              <a:t/>
            </a:r>
            <a:br>
              <a:rPr lang="pt-BR" sz="3300" dirty="0">
                <a:latin typeface="Calibri"/>
                <a:cs typeface="Calibri"/>
              </a:rPr>
            </a:br>
            <a:r>
              <a:rPr lang="pt-BR" sz="3300" dirty="0">
                <a:latin typeface="Calibri"/>
                <a:cs typeface="Calibri"/>
              </a:rPr>
              <a:t/>
            </a:r>
            <a:br>
              <a:rPr lang="pt-BR" sz="3300" dirty="0">
                <a:latin typeface="Calibri"/>
                <a:cs typeface="Calibri"/>
              </a:rPr>
            </a:br>
            <a:r>
              <a:rPr lang="pt-BR" sz="33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AUDIÊNCIA</a:t>
            </a:r>
            <a:r>
              <a:rPr lang="pt-BR" sz="33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3300" b="1" u="heavy" spc="-1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PÚBLICA</a:t>
            </a:r>
            <a:r>
              <a:rPr lang="pt-BR" sz="3300" dirty="0">
                <a:latin typeface="Calibri"/>
                <a:cs typeface="Calibri"/>
              </a:rPr>
              <a:t/>
            </a:r>
            <a:br>
              <a:rPr lang="pt-BR" sz="3300" dirty="0">
                <a:latin typeface="Calibri"/>
                <a:cs typeface="Calibri"/>
              </a:rPr>
            </a:br>
            <a:r>
              <a:rPr lang="pt-BR" sz="3300" b="1" dirty="0" smtClean="0">
                <a:solidFill>
                  <a:schemeClr val="tx1"/>
                </a:solidFill>
                <a:latin typeface="Calibri"/>
                <a:cs typeface="Calibri"/>
              </a:rPr>
              <a:t>27 </a:t>
            </a:r>
            <a:r>
              <a:rPr lang="pt-BR" sz="3300" b="1" dirty="0">
                <a:solidFill>
                  <a:schemeClr val="tx1"/>
                </a:solidFill>
                <a:latin typeface="Calibri"/>
                <a:cs typeface="Calibri"/>
              </a:rPr>
              <a:t>de Maio</a:t>
            </a:r>
            <a:r>
              <a:rPr lang="pt-BR" sz="3300" b="1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chemeClr val="tx1"/>
                </a:solidFill>
                <a:latin typeface="Calibri"/>
                <a:cs typeface="Calibri"/>
              </a:rPr>
              <a:t>de</a:t>
            </a:r>
            <a:r>
              <a:rPr lang="pt-BR" sz="3300" b="1" spc="-1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t-BR" sz="3300" b="1" spc="-20" dirty="0" smtClean="0">
                <a:solidFill>
                  <a:schemeClr val="tx1"/>
                </a:solidFill>
                <a:latin typeface="Calibri"/>
                <a:cs typeface="Calibri"/>
              </a:rPr>
              <a:t>2025</a:t>
            </a:r>
            <a:r>
              <a:rPr lang="pt-BR" sz="3300" dirty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pt-BR" sz="3300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pt-BR" sz="3300" dirty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pt-BR" sz="3300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pt-BR" sz="3300" b="1" spc="-10" dirty="0">
                <a:solidFill>
                  <a:schemeClr val="tx1"/>
                </a:solidFill>
                <a:latin typeface="Calibri"/>
                <a:cs typeface="Calibri"/>
              </a:rPr>
              <a:t>Projeto</a:t>
            </a:r>
            <a:r>
              <a:rPr lang="pt-BR" sz="3300" b="1" spc="-1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chemeClr val="tx1"/>
                </a:solidFill>
                <a:latin typeface="Calibri"/>
                <a:cs typeface="Calibri"/>
              </a:rPr>
              <a:t>de</a:t>
            </a:r>
            <a:r>
              <a:rPr lang="pt-BR" sz="3300" b="1" spc="-8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chemeClr val="tx1"/>
                </a:solidFill>
                <a:latin typeface="Calibri"/>
                <a:cs typeface="Calibri"/>
              </a:rPr>
              <a:t>Lei</a:t>
            </a:r>
            <a:r>
              <a:rPr lang="pt-BR" sz="3300" b="1" spc="-1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chemeClr val="tx1"/>
                </a:solidFill>
                <a:latin typeface="Calibri"/>
                <a:cs typeface="Calibri"/>
              </a:rPr>
              <a:t>nº</a:t>
            </a:r>
            <a:r>
              <a:rPr lang="pt-BR" sz="3300" b="1" spc="-1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t-BR" sz="3300" b="1" spc="-110" dirty="0" smtClean="0">
                <a:solidFill>
                  <a:schemeClr val="tx1"/>
                </a:solidFill>
                <a:latin typeface="Calibri"/>
                <a:cs typeface="Calibri"/>
              </a:rPr>
              <a:t>55</a:t>
            </a:r>
            <a:r>
              <a:rPr lang="pt-BR" sz="3300" b="1" spc="-10" dirty="0" smtClean="0">
                <a:solidFill>
                  <a:schemeClr val="tx1"/>
                </a:solidFill>
                <a:latin typeface="Calibri"/>
                <a:cs typeface="Calibri"/>
              </a:rPr>
              <a:t>/2025</a:t>
            </a:r>
            <a:r>
              <a:rPr lang="pt-BR" sz="3300" dirty="0">
                <a:latin typeface="Calibri"/>
                <a:cs typeface="Calibri"/>
              </a:rPr>
              <a:t/>
            </a:r>
            <a:br>
              <a:rPr lang="pt-BR" sz="3300" dirty="0">
                <a:latin typeface="Calibri"/>
                <a:cs typeface="Calibri"/>
              </a:rPr>
            </a:br>
            <a:r>
              <a:rPr lang="pt-BR" sz="3300" dirty="0">
                <a:latin typeface="Calibri"/>
                <a:cs typeface="Calibri"/>
              </a:rPr>
              <a:t/>
            </a:r>
            <a:br>
              <a:rPr lang="pt-BR" sz="3300" dirty="0">
                <a:latin typeface="Calibri"/>
                <a:cs typeface="Calibri"/>
              </a:rPr>
            </a:b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DISPÕE</a:t>
            </a:r>
            <a:r>
              <a:rPr lang="pt-BR" sz="3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SOBRE</a:t>
            </a:r>
            <a:r>
              <a:rPr lang="pt-BR" sz="3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3300" b="1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DIRETRIZES</a:t>
            </a:r>
            <a:r>
              <a:rPr lang="pt-BR" sz="3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3300" b="1" spc="-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3300" b="1" spc="-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ELABORAÇÃO</a:t>
            </a:r>
            <a:r>
              <a:rPr lang="pt-BR" sz="3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2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33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ORÇAMENTÁRIA</a:t>
            </a:r>
            <a:r>
              <a:rPr lang="pt-BR" sz="33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33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 smtClean="0">
                <a:solidFill>
                  <a:srgbClr val="FFFFFF"/>
                </a:solidFill>
                <a:latin typeface="Calibri"/>
                <a:cs typeface="Calibri"/>
              </a:rPr>
              <a:t>2026</a:t>
            </a:r>
            <a:r>
              <a:rPr lang="pt-BR" sz="33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33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dirty="0">
                <a:solidFill>
                  <a:srgbClr val="FFFFFF"/>
                </a:solidFill>
                <a:latin typeface="Calibri"/>
                <a:cs typeface="Calibri"/>
              </a:rPr>
              <a:t>DÁ</a:t>
            </a:r>
            <a:r>
              <a:rPr lang="pt-BR" sz="33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300" b="1" spc="-10" dirty="0">
                <a:solidFill>
                  <a:srgbClr val="FFFFFF"/>
                </a:solidFill>
                <a:latin typeface="Calibri"/>
                <a:cs typeface="Calibri"/>
              </a:rPr>
              <a:t>OUTRAS PROVIDÊNCIAS</a:t>
            </a:r>
            <a:r>
              <a:rPr lang="pt-BR" sz="3300" dirty="0">
                <a:latin typeface="Calibri"/>
                <a:cs typeface="Calibri"/>
              </a:rPr>
              <a:t/>
            </a:r>
            <a:br>
              <a:rPr lang="pt-BR" sz="3300" dirty="0">
                <a:latin typeface="Calibri"/>
                <a:cs typeface="Calibri"/>
              </a:rPr>
            </a:br>
            <a:r>
              <a:rPr lang="pt-BR" sz="3300" b="1" spc="-10" dirty="0">
                <a:latin typeface="Calibri"/>
                <a:cs typeface="Calibri"/>
              </a:rPr>
              <a:t/>
            </a:r>
            <a:br>
              <a:rPr lang="pt-BR" sz="3300" b="1" spc="-10" dirty="0">
                <a:latin typeface="Calibri"/>
                <a:cs typeface="Calibri"/>
              </a:rPr>
            </a:b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06605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903515" y="1358537"/>
            <a:ext cx="10644051" cy="482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5765" indent="-325755">
              <a:lnSpc>
                <a:spcPct val="100000"/>
              </a:lnSpc>
              <a:spcBef>
                <a:spcPts val="95"/>
              </a:spcBef>
              <a:buAutoNum type="arabicPlain" startAt="5"/>
              <a:tabLst>
                <a:tab pos="406400" algn="l"/>
              </a:tabLst>
            </a:pP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Equilíbrio</a:t>
            </a:r>
            <a:r>
              <a:rPr lang="pt-BR" sz="28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lang="pt-BR" sz="28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receitas</a:t>
            </a:r>
            <a:r>
              <a:rPr lang="pt-BR" sz="28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despesas;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Calibri"/>
              <a:buAutoNum type="arabicPlain" startAt="5"/>
            </a:pPr>
            <a:endParaRPr lang="pt-BR" sz="2800" dirty="0">
              <a:latin typeface="Calibri"/>
              <a:cs typeface="Calibri"/>
            </a:endParaRPr>
          </a:p>
          <a:p>
            <a:pPr marL="405765" indent="-325755">
              <a:lnSpc>
                <a:spcPct val="100000"/>
              </a:lnSpc>
              <a:buAutoNum type="arabicPlain" startAt="5"/>
              <a:tabLst>
                <a:tab pos="406400" algn="l"/>
              </a:tabLst>
            </a:pP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Critérios</a:t>
            </a:r>
            <a:r>
              <a:rPr lang="pt-BR" sz="2800" b="1" spc="-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formas</a:t>
            </a:r>
            <a:r>
              <a:rPr lang="pt-BR" sz="28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limitação</a:t>
            </a:r>
            <a:r>
              <a:rPr lang="pt-BR" sz="28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empenho;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Calibri"/>
              <a:buAutoNum type="arabicPlain" startAt="5"/>
            </a:pPr>
            <a:endParaRPr lang="pt-BR" sz="2800" dirty="0">
              <a:latin typeface="Calibri"/>
              <a:cs typeface="Calibri"/>
            </a:endParaRPr>
          </a:p>
          <a:p>
            <a:pPr marL="45720" marR="5080" indent="38100" algn="just">
              <a:lnSpc>
                <a:spcPct val="70000"/>
              </a:lnSpc>
              <a:buAutoNum type="arabicPlain" startAt="5"/>
              <a:tabLst>
                <a:tab pos="440055" algn="l"/>
              </a:tabLst>
            </a:pP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   Normas</a:t>
            </a:r>
            <a:r>
              <a:rPr lang="pt-BR" sz="28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relativas</a:t>
            </a:r>
            <a:r>
              <a:rPr lang="pt-BR" sz="2800" b="1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lang="pt-BR" sz="2800" b="1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controle</a:t>
            </a:r>
            <a:r>
              <a:rPr lang="pt-BR" sz="2800" b="1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custos</a:t>
            </a:r>
            <a:r>
              <a:rPr lang="pt-BR" sz="2800" b="1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800" b="1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avaliação</a:t>
            </a:r>
            <a:r>
              <a:rPr lang="pt-BR" sz="2800" b="1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25" dirty="0">
                <a:solidFill>
                  <a:srgbClr val="FFFFFF"/>
                </a:solidFill>
                <a:latin typeface="Calibri"/>
                <a:cs typeface="Calibri"/>
              </a:rPr>
              <a:t>dos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lang="pt-BR" sz="2800" b="1" spc="1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lang="pt-BR" sz="2800" b="1" spc="1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programas</a:t>
            </a:r>
            <a:r>
              <a:rPr lang="pt-BR" sz="2800" b="1" spc="1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financiados</a:t>
            </a:r>
            <a:r>
              <a:rPr lang="pt-BR" sz="2800" b="1" spc="1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lang="pt-BR" sz="2800" b="1" spc="1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recursos</a:t>
            </a:r>
            <a:r>
              <a:rPr lang="pt-BR" sz="2800" b="1" spc="1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spc="-25" dirty="0">
                <a:solidFill>
                  <a:srgbClr val="FFFFFF"/>
                </a:solidFill>
                <a:latin typeface="Calibri"/>
                <a:cs typeface="Calibri"/>
              </a:rPr>
              <a:t>dos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orçamentos;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Calibri"/>
              <a:buAutoNum type="arabicPlain" startAt="5"/>
            </a:pPr>
            <a:endParaRPr lang="pt-BR" sz="2800" dirty="0">
              <a:latin typeface="Calibri"/>
              <a:cs typeface="Calibri"/>
            </a:endParaRPr>
          </a:p>
          <a:p>
            <a:pPr marL="45720" marR="15875" indent="-33655" algn="just">
              <a:lnSpc>
                <a:spcPct val="70200"/>
              </a:lnSpc>
              <a:buAutoNum type="arabicPlain" startAt="5"/>
              <a:tabLst>
                <a:tab pos="386715" algn="l"/>
              </a:tabLst>
            </a:pP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   Condições</a:t>
            </a:r>
            <a:r>
              <a:rPr lang="pt-BR" sz="2800" b="1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exigências</a:t>
            </a:r>
            <a:r>
              <a:rPr lang="pt-BR" sz="2800" b="1" spc="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800" b="1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transferências</a:t>
            </a:r>
            <a:r>
              <a:rPr lang="pt-BR" sz="2800" b="1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recursos</a:t>
            </a:r>
            <a:r>
              <a:rPr lang="pt-BR" sz="28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5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entidades</a:t>
            </a:r>
            <a:r>
              <a:rPr lang="pt-BR" sz="2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públicas</a:t>
            </a:r>
            <a:r>
              <a:rPr lang="pt-BR" sz="28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privadas;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Calibri"/>
              <a:buAutoNum type="arabicPlain" startAt="5"/>
            </a:pPr>
            <a:endParaRPr lang="pt-BR" sz="2800" dirty="0">
              <a:latin typeface="Calibri"/>
              <a:cs typeface="Calibri"/>
            </a:endParaRPr>
          </a:p>
          <a:p>
            <a:pPr marL="45720" marR="12065" indent="-33655" algn="just">
              <a:lnSpc>
                <a:spcPct val="70200"/>
              </a:lnSpc>
              <a:buAutoNum type="arabicPlain" startAt="5"/>
              <a:tabLst>
                <a:tab pos="464184" algn="l"/>
              </a:tabLst>
            </a:pP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   Autorização</a:t>
            </a:r>
            <a:r>
              <a:rPr lang="pt-BR" sz="2800" b="1" spc="16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800" b="1" spc="18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2800" b="1" spc="17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Município</a:t>
            </a:r>
            <a:r>
              <a:rPr lang="pt-BR" sz="2800" b="1" spc="18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auxiliar</a:t>
            </a:r>
            <a:r>
              <a:rPr lang="pt-BR" sz="2800" b="1" spc="18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lang="pt-BR" sz="2800" b="1" spc="17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custeio</a:t>
            </a:r>
            <a:r>
              <a:rPr lang="pt-BR" sz="2800" b="1" spc="17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spc="-2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despesas</a:t>
            </a:r>
            <a:r>
              <a:rPr lang="pt-BR" sz="2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atribuídas</a:t>
            </a:r>
            <a:r>
              <a:rPr lang="pt-BR" sz="28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8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outros</a:t>
            </a:r>
            <a:r>
              <a:rPr lang="pt-BR" sz="2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entes</a:t>
            </a:r>
            <a:r>
              <a:rPr lang="pt-BR" sz="2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federação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216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903515" y="1372864"/>
            <a:ext cx="10293532" cy="515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934" indent="-483870">
              <a:lnSpc>
                <a:spcPct val="100000"/>
              </a:lnSpc>
              <a:spcBef>
                <a:spcPts val="95"/>
              </a:spcBef>
              <a:buAutoNum type="arabicPlain" startAt="10"/>
              <a:tabLst>
                <a:tab pos="496570" algn="l"/>
              </a:tabLst>
            </a:pP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Emendas</a:t>
            </a:r>
            <a:r>
              <a:rPr lang="pt-BR" sz="28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35" dirty="0">
                <a:solidFill>
                  <a:srgbClr val="FFFFFF"/>
                </a:solidFill>
                <a:latin typeface="Calibri"/>
                <a:cs typeface="Calibri"/>
              </a:rPr>
              <a:t>individuais</a:t>
            </a:r>
            <a:r>
              <a:rPr lang="pt-BR" sz="2800" b="1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impositivas;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Calibri"/>
              <a:buAutoNum type="arabicPlain" startAt="10"/>
            </a:pPr>
            <a:endParaRPr lang="pt-BR" sz="2800" dirty="0">
              <a:latin typeface="Calibri"/>
              <a:cs typeface="Calibri"/>
            </a:endParaRPr>
          </a:p>
          <a:p>
            <a:pPr marL="15240" marR="5080">
              <a:lnSpc>
                <a:spcPts val="2360"/>
              </a:lnSpc>
              <a:buAutoNum type="arabicPlain" startAt="10"/>
              <a:tabLst>
                <a:tab pos="494665" algn="l"/>
              </a:tabLst>
            </a:pP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  Parâmetros</a:t>
            </a:r>
            <a:r>
              <a:rPr lang="pt-BR" sz="28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8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elaboração</a:t>
            </a:r>
            <a:r>
              <a:rPr lang="pt-BR" sz="2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8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programação</a:t>
            </a:r>
            <a:r>
              <a:rPr lang="pt-BR" sz="28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financeira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cronograma</a:t>
            </a: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mensal</a:t>
            </a:r>
            <a:r>
              <a:rPr lang="pt-BR" sz="2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desembolso;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alibri"/>
              <a:buAutoNum type="arabicPlain" startAt="10"/>
            </a:pPr>
            <a:endParaRPr lang="pt-BR" sz="2800" dirty="0">
              <a:latin typeface="Calibri"/>
              <a:cs typeface="Calibri"/>
            </a:endParaRPr>
          </a:p>
          <a:p>
            <a:pPr marL="497205" indent="-482600">
              <a:lnSpc>
                <a:spcPct val="100000"/>
              </a:lnSpc>
              <a:spcBef>
                <a:spcPts val="5"/>
              </a:spcBef>
              <a:buAutoNum type="arabicPlain" startAt="10"/>
              <a:tabLst>
                <a:tab pos="497840" algn="l"/>
              </a:tabLst>
            </a:pP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Definição</a:t>
            </a:r>
            <a:r>
              <a:rPr lang="pt-BR" sz="2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critérios</a:t>
            </a:r>
            <a:r>
              <a:rPr lang="pt-BR" sz="28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início</a:t>
            </a:r>
            <a:r>
              <a:rPr lang="pt-BR" sz="28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novos</a:t>
            </a:r>
            <a:r>
              <a:rPr lang="pt-BR" sz="28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projetos;</a:t>
            </a:r>
            <a:endParaRPr lang="pt-BR" sz="2800" dirty="0">
              <a:latin typeface="Calibri"/>
              <a:cs typeface="Calibri"/>
            </a:endParaRPr>
          </a:p>
          <a:p>
            <a:pPr marL="15240" marR="890905">
              <a:lnSpc>
                <a:spcPct val="214299"/>
              </a:lnSpc>
              <a:spcBef>
                <a:spcPts val="10"/>
              </a:spcBef>
              <a:buAutoNum type="arabicPlain" startAt="10"/>
              <a:tabLst>
                <a:tab pos="49657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  Definição</a:t>
            </a:r>
            <a:r>
              <a:rPr lang="pt-BR" sz="28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das</a:t>
            </a:r>
            <a:r>
              <a:rPr lang="pt-BR" sz="2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despesas</a:t>
            </a:r>
            <a:r>
              <a:rPr lang="pt-BR" sz="2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consideradas</a:t>
            </a:r>
            <a:r>
              <a:rPr lang="pt-BR" sz="2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irrelevantes;</a:t>
            </a:r>
          </a:p>
          <a:p>
            <a:pPr marL="15240" marR="890905">
              <a:lnSpc>
                <a:spcPct val="214299"/>
              </a:lnSpc>
              <a:spcBef>
                <a:spcPts val="10"/>
              </a:spcBef>
              <a:buAutoNum type="arabicPlain" startAt="10"/>
              <a:tabLst>
                <a:tab pos="496570" algn="l"/>
              </a:tabLst>
            </a:pP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Incentivo</a:t>
            </a: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participação</a:t>
            </a:r>
            <a:r>
              <a:rPr lang="pt-BR"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popular;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pt-BR" sz="2800" dirty="0">
              <a:latin typeface="Calibri"/>
              <a:cs typeface="Calibri"/>
            </a:endParaRPr>
          </a:p>
          <a:p>
            <a:pPr marL="15240">
              <a:lnSpc>
                <a:spcPct val="100000"/>
              </a:lnSpc>
            </a:pP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15 </a:t>
            </a:r>
            <a:r>
              <a:rPr lang="pt-BR" sz="28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8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disposições</a:t>
            </a:r>
            <a:r>
              <a:rPr lang="pt-BR" sz="28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gerais.</a:t>
            </a:r>
            <a:endParaRPr lang="pt-BR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60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812075" y="1416369"/>
            <a:ext cx="10607040" cy="531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Conforme</a:t>
            </a:r>
            <a:r>
              <a:rPr lang="pt-BR" sz="2800" b="1" spc="235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dispõe</a:t>
            </a:r>
            <a:r>
              <a:rPr lang="pt-BR" sz="2800" b="1" spc="245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800" b="1" spc="229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art.</a:t>
            </a:r>
            <a:r>
              <a:rPr lang="pt-BR" sz="2800" b="1" spc="24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4º,</a:t>
            </a:r>
            <a:r>
              <a:rPr lang="pt-BR" sz="2800" b="1" spc="24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pt-BR" sz="2800" b="1" spc="24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1º,</a:t>
            </a:r>
            <a:r>
              <a:rPr lang="pt-BR" sz="2800" b="1" spc="24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2º</a:t>
            </a:r>
            <a:r>
              <a:rPr lang="pt-BR" sz="2800" b="1" spc="24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800" b="1" spc="229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3º</a:t>
            </a:r>
            <a:r>
              <a:rPr lang="pt-BR" sz="2800" b="1" spc="235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pt-BR" sz="2800" b="1" spc="24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Lei</a:t>
            </a:r>
            <a:r>
              <a:rPr lang="pt-BR" sz="2800" b="1" spc="235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28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Responsabilidade</a:t>
            </a:r>
            <a:r>
              <a:rPr lang="pt-BR" sz="2800" b="1" spc="2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Fiscal,</a:t>
            </a:r>
            <a:r>
              <a:rPr lang="pt-BR" sz="2800" b="1" spc="2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pt-BR" sz="2800" b="1" spc="2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anexos</a:t>
            </a:r>
            <a:r>
              <a:rPr lang="pt-BR" sz="2800" b="1" spc="2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integrantes</a:t>
            </a:r>
            <a:r>
              <a:rPr lang="pt-BR" sz="2800" b="1" spc="2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BR" sz="2800" b="1" spc="2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projeto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280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LDO:</a:t>
            </a:r>
          </a:p>
          <a:p>
            <a:endParaRPr lang="pt-BR" sz="28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Anexo</a:t>
            </a:r>
            <a:r>
              <a:rPr lang="pt-BR" sz="2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2800" b="1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Metas</a:t>
            </a:r>
            <a:r>
              <a:rPr lang="pt-BR" sz="28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Prioridades;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Anexo</a:t>
            </a:r>
            <a:r>
              <a:rPr lang="pt-BR" sz="2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2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Metas</a:t>
            </a:r>
            <a:r>
              <a:rPr lang="pt-BR" sz="280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Fiscais;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7960" marR="5080" indent="-173990">
              <a:lnSpc>
                <a:spcPts val="2580"/>
              </a:lnSpc>
              <a:spcBef>
                <a:spcPts val="850"/>
              </a:spcBef>
              <a:buClr>
                <a:srgbClr val="FFFFFF"/>
              </a:buClr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Avaliação</a:t>
            </a:r>
            <a:r>
              <a:rPr lang="pt-BR" sz="2800" b="1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BR" sz="2800" b="1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Cumprimento</a:t>
            </a:r>
            <a:r>
              <a:rPr lang="pt-BR" sz="2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pt-BR" sz="2800" b="1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Metas</a:t>
            </a:r>
            <a:r>
              <a:rPr lang="pt-BR" sz="2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Relativas</a:t>
            </a:r>
            <a:r>
              <a:rPr lang="pt-BR" sz="2800" b="1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lang="pt-BR" sz="2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Ano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Anterior;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Demonstrativo</a:t>
            </a:r>
            <a:r>
              <a:rPr lang="pt-BR" sz="2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pt-BR" sz="2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Metas</a:t>
            </a:r>
            <a:r>
              <a:rPr lang="pt-BR" sz="2800" b="1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Anuais;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Evolução</a:t>
            </a:r>
            <a:r>
              <a:rPr lang="pt-BR" sz="2800" b="1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BR" sz="2800" b="1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Patrimônio</a:t>
            </a:r>
            <a:r>
              <a:rPr lang="pt-BR" sz="2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Líquido;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Avaliação</a:t>
            </a:r>
            <a:r>
              <a:rPr lang="pt-BR" sz="2800" b="1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pt-BR" sz="2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Situação</a:t>
            </a:r>
            <a:r>
              <a:rPr lang="pt-BR" sz="2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Financeira</a:t>
            </a:r>
            <a:r>
              <a:rPr lang="pt-BR" sz="2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Atuarial;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Anexo</a:t>
            </a:r>
            <a:r>
              <a:rPr lang="pt-BR" sz="2800" b="1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2800" b="1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Riscos</a:t>
            </a:r>
            <a:r>
              <a:rPr lang="pt-BR" sz="28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Fiscais;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540" indent="-24384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Anexos</a:t>
            </a:r>
            <a:r>
              <a:rPr lang="pt-BR" sz="2800" b="1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Emendas</a:t>
            </a:r>
            <a:r>
              <a:rPr lang="pt-BR" sz="2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Individuais</a:t>
            </a:r>
            <a:r>
              <a:rPr lang="pt-BR" sz="2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Impositivas.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88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5" name="Retângulo 4"/>
          <p:cNvSpPr/>
          <p:nvPr/>
        </p:nvSpPr>
        <p:spPr>
          <a:xfrm>
            <a:off x="522514" y="1638437"/>
            <a:ext cx="10724606" cy="4203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1480" marR="1638300" indent="-67310" algn="ctr">
              <a:lnSpc>
                <a:spcPct val="100000"/>
              </a:lnSpc>
              <a:spcBef>
                <a:spcPts val="95"/>
              </a:spcBef>
            </a:pPr>
            <a:r>
              <a:rPr lang="pt-BR" sz="2300" b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ANEXO</a:t>
            </a:r>
            <a:r>
              <a:rPr lang="pt-BR" sz="2300" b="1" u="heavy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</a:t>
            </a:r>
            <a:r>
              <a:rPr lang="pt-BR" sz="2300" b="1" u="heavy" spc="-1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METAS</a:t>
            </a:r>
            <a:r>
              <a:rPr lang="pt-BR" sz="2300" b="1" u="heavy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</a:t>
            </a:r>
            <a:r>
              <a:rPr lang="pt-BR" sz="2300" b="1" u="heavy" spc="-1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PRIORIDADES</a:t>
            </a:r>
            <a:r>
              <a:rPr lang="pt-BR" sz="2300" b="1" u="heavy" spc="-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DA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LEI</a:t>
            </a:r>
            <a:r>
              <a:rPr lang="pt-BR" sz="2300" b="1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</a:t>
            </a:r>
            <a:r>
              <a:rPr lang="pt-BR" sz="23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DIRETRIZES</a:t>
            </a:r>
            <a:r>
              <a:rPr lang="pt-BR" sz="2300" b="1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ORÇAMENTÁRIAS</a:t>
            </a:r>
            <a:endParaRPr lang="pt-BR"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pt-BR" sz="2300" dirty="0">
              <a:latin typeface="Calibri"/>
              <a:cs typeface="Calibri"/>
            </a:endParaRPr>
          </a:p>
          <a:p>
            <a:pPr marL="12700" marR="5080" algn="just">
              <a:lnSpc>
                <a:spcPct val="80000"/>
              </a:lnSpc>
            </a:pP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Estabelecer</a:t>
            </a:r>
            <a:r>
              <a:rPr lang="pt-BR" sz="2300" b="1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prioridades</a:t>
            </a:r>
            <a:r>
              <a:rPr lang="pt-BR" sz="23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significa</a:t>
            </a:r>
            <a:r>
              <a:rPr lang="pt-BR" sz="2300" b="1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definir</a:t>
            </a:r>
            <a:r>
              <a:rPr lang="pt-BR" sz="2300" b="1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 smtClean="0">
                <a:solidFill>
                  <a:srgbClr val="FFFFFF"/>
                </a:solidFill>
                <a:latin typeface="Calibri"/>
                <a:cs typeface="Calibri"/>
              </a:rPr>
              <a:t>metas para</a:t>
            </a:r>
            <a:r>
              <a:rPr lang="pt-BR" sz="2300" b="1" spc="8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2300" b="1" spc="9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 smtClean="0">
                <a:solidFill>
                  <a:srgbClr val="FFFFFF"/>
                </a:solidFill>
                <a:latin typeface="Calibri"/>
                <a:cs typeface="Calibri"/>
              </a:rPr>
              <a:t>exercício</a:t>
            </a:r>
            <a:r>
              <a:rPr lang="pt-BR" sz="2300" b="1" spc="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financeiro</a:t>
            </a:r>
            <a:r>
              <a:rPr lang="pt-BR" sz="2300" b="1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subsequente,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bem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lang="pt-BR" sz="23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orientação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3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elaboração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Orçamentária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Anual</a:t>
            </a:r>
            <a:r>
              <a:rPr lang="pt-BR" sz="23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(LOA).</a:t>
            </a:r>
            <a:endParaRPr lang="pt-BR"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pt-BR" sz="2300" dirty="0">
              <a:latin typeface="Calibri"/>
              <a:cs typeface="Calibri"/>
            </a:endParaRPr>
          </a:p>
          <a:p>
            <a:pPr marL="12700" marR="5715" algn="just">
              <a:lnSpc>
                <a:spcPct val="80200"/>
              </a:lnSpc>
            </a:pP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3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metas</a:t>
            </a:r>
            <a:r>
              <a:rPr lang="pt-BR" sz="23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definidas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lang="pt-BR" sz="23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prioritárias</a:t>
            </a:r>
            <a:r>
              <a:rPr lang="pt-BR" sz="23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LDO</a:t>
            </a:r>
            <a:r>
              <a:rPr lang="pt-BR" sz="23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não</a:t>
            </a:r>
            <a:r>
              <a:rPr lang="pt-BR" sz="23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constituem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limite</a:t>
            </a:r>
            <a:r>
              <a:rPr lang="pt-BR" sz="2300" b="1" spc="4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lang="pt-BR" sz="23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programação</a:t>
            </a:r>
            <a:r>
              <a:rPr lang="pt-BR" sz="23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das</a:t>
            </a:r>
            <a:r>
              <a:rPr lang="pt-BR" sz="2300" b="1" spc="4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despesas,</a:t>
            </a:r>
            <a:r>
              <a:rPr lang="pt-BR" sz="2300" b="1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podendo</a:t>
            </a:r>
            <a:r>
              <a:rPr lang="pt-BR" sz="2300" b="1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lang="pt-BR" sz="2300" b="1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incluídas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outras</a:t>
            </a:r>
            <a:r>
              <a:rPr lang="pt-BR" sz="2300" b="1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ações</a:t>
            </a:r>
            <a:r>
              <a:rPr lang="pt-BR" sz="2300" b="1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lang="pt-BR" sz="23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LOA,</a:t>
            </a:r>
            <a:r>
              <a:rPr lang="pt-BR" sz="2300" b="1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sendo</a:t>
            </a:r>
            <a:r>
              <a:rPr lang="pt-BR" sz="2300" b="1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obrigatórias</a:t>
            </a:r>
            <a:r>
              <a:rPr lang="pt-BR" sz="23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3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realizações</a:t>
            </a:r>
            <a:r>
              <a:rPr lang="pt-BR" sz="2300" b="1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das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prioritárias.</a:t>
            </a:r>
            <a:endParaRPr lang="pt-BR"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pt-BR" sz="2300" dirty="0">
              <a:latin typeface="Calibri"/>
              <a:cs typeface="Calibri"/>
            </a:endParaRPr>
          </a:p>
          <a:p>
            <a:pPr marL="12700" marR="11430" algn="just">
              <a:lnSpc>
                <a:spcPts val="2410"/>
              </a:lnSpc>
            </a:pP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Assim,</a:t>
            </a:r>
            <a:r>
              <a:rPr lang="pt-BR" sz="23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lang="pt-BR" sz="23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3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ações</a:t>
            </a:r>
            <a:r>
              <a:rPr lang="pt-BR" sz="23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serão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 contempladas</a:t>
            </a:r>
            <a:r>
              <a:rPr lang="pt-BR" sz="23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lang="pt-BR" sz="23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LOA,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 acordo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lang="pt-BR" sz="23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lang="pt-BR" sz="23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programas</a:t>
            </a:r>
            <a:r>
              <a:rPr lang="pt-BR" sz="23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estabelecidos</a:t>
            </a:r>
            <a:r>
              <a:rPr lang="pt-BR" sz="23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lang="pt-BR" sz="23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PPA</a:t>
            </a:r>
            <a:r>
              <a:rPr lang="pt-BR" sz="23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2026-2029.</a:t>
            </a:r>
            <a:endParaRPr lang="pt-BR" sz="23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0945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1062446" y="1339497"/>
            <a:ext cx="90090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Entidade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pt-BR" sz="23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lang="pt-BR" sz="23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MUNICÍPIO</a:t>
            </a:r>
            <a:r>
              <a:rPr lang="pt-BR" sz="23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FORMIGA</a:t>
            </a:r>
            <a:endParaRPr lang="pt-BR" sz="2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pt-BR" sz="23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UNIDADE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05.001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lang="pt-BR" sz="23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OBRAS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TRÂNSITO</a:t>
            </a:r>
            <a:endParaRPr lang="pt-BR" sz="2300" dirty="0">
              <a:latin typeface="Calibri"/>
              <a:cs typeface="Calibri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39371"/>
              </p:ext>
            </p:extLst>
          </p:nvPr>
        </p:nvGraphicFramePr>
        <p:xfrm>
          <a:off x="1062446" y="2266050"/>
          <a:ext cx="9845040" cy="432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731">
                  <a:extLst>
                    <a:ext uri="{9D8B030D-6E8A-4147-A177-3AD203B41FA5}">
                      <a16:colId xmlns:a16="http://schemas.microsoft.com/office/drawing/2014/main" val="2176648608"/>
                    </a:ext>
                  </a:extLst>
                </a:gridCol>
                <a:gridCol w="3015761">
                  <a:extLst>
                    <a:ext uri="{9D8B030D-6E8A-4147-A177-3AD203B41FA5}">
                      <a16:colId xmlns:a16="http://schemas.microsoft.com/office/drawing/2014/main" val="372927825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921674017"/>
                    </a:ext>
                  </a:extLst>
                </a:gridCol>
                <a:gridCol w="2036048">
                  <a:extLst>
                    <a:ext uri="{9D8B030D-6E8A-4147-A177-3AD203B41FA5}">
                      <a16:colId xmlns:a16="http://schemas.microsoft.com/office/drawing/2014/main" val="3679687343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697637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1.020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Pavimentação</a:t>
                      </a:r>
                      <a:r>
                        <a:rPr sz="2300" b="1" spc="-7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sz="2300" b="1" spc="-6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Ruas</a:t>
                      </a:r>
                      <a:r>
                        <a:rPr sz="2300" b="1" spc="-5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sz="2300" b="1" spc="-8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Avenidas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Execução de obras de pavimentação de ruas e avenidas que ainda não foram pavimentadas, garantindo aos usuários, conforto, mobilidade, acessibilidade, fluidez e segurança no trânsito.</a:t>
                      </a:r>
                      <a:endParaRPr sz="2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R$ 2.606.900,47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813935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1.021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Revitalização e Construção de Obras de Arte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Execução de obras de revitalização e construção de pontes nas áreas urbana e rural do município, garantindo aos usuários, conforto, mobilidade, fluidez e segurança.</a:t>
                      </a:r>
                      <a:endParaRPr lang="pt-BR" sz="2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730.000,00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690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5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1062446" y="1427421"/>
            <a:ext cx="900901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3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UNIDADE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05.001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lang="pt-BR" sz="23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OBRAS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TRÂNSITO</a:t>
            </a:r>
            <a:endParaRPr lang="pt-BR" sz="2300" dirty="0">
              <a:latin typeface="Calibri"/>
              <a:cs typeface="Calibri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94650"/>
              </p:ext>
            </p:extLst>
          </p:nvPr>
        </p:nvGraphicFramePr>
        <p:xfrm>
          <a:off x="1062446" y="2071057"/>
          <a:ext cx="9845040" cy="4368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731">
                  <a:extLst>
                    <a:ext uri="{9D8B030D-6E8A-4147-A177-3AD203B41FA5}">
                      <a16:colId xmlns:a16="http://schemas.microsoft.com/office/drawing/2014/main" val="2176648608"/>
                    </a:ext>
                  </a:extLst>
                </a:gridCol>
                <a:gridCol w="3138854">
                  <a:extLst>
                    <a:ext uri="{9D8B030D-6E8A-4147-A177-3AD203B41FA5}">
                      <a16:colId xmlns:a16="http://schemas.microsoft.com/office/drawing/2014/main" val="372927825"/>
                    </a:ext>
                  </a:extLst>
                </a:gridCol>
                <a:gridCol w="3877407">
                  <a:extLst>
                    <a:ext uri="{9D8B030D-6E8A-4147-A177-3AD203B41FA5}">
                      <a16:colId xmlns:a16="http://schemas.microsoft.com/office/drawing/2014/main" val="921674017"/>
                    </a:ext>
                  </a:extLst>
                </a:gridCol>
                <a:gridCol w="2036048">
                  <a:extLst>
                    <a:ext uri="{9D8B030D-6E8A-4147-A177-3AD203B41FA5}">
                      <a16:colId xmlns:a16="http://schemas.microsoft.com/office/drawing/2014/main" val="3679687343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697637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1.029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Ampliação das Redes de Iluminação Pública</a:t>
                      </a:r>
                    </a:p>
                    <a:p>
                      <a:pPr marL="118745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Realizar obras </a:t>
                      </a: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extensão de rede de iluminação pública em diversas ruas e avenidas do município que não são contempladas com a referida infraestrutura.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R$ 2.052.168,62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29535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1.089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Obras no Sistema de Tratamento de Esgoto – Lei 4036/08 – Contrato 0248556-52</a:t>
                      </a:r>
                    </a:p>
                    <a:p>
                      <a:pPr marL="118745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Retomar as obras relativas à implantação do percentual remanescente dos interceptores de esgoto dos rios Formiga e Mata Cavalo.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R$ 1.000.000,00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67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084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1062445" y="1638437"/>
            <a:ext cx="900901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3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UNIDADE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07.001</a:t>
            </a:r>
            <a:r>
              <a:rPr lang="pt-BR" sz="2300" b="1" spc="-1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lang="pt-BR" sz="23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GESTÃO AMBIENTAL</a:t>
            </a:r>
            <a:endParaRPr lang="pt-BR" sz="2300" dirty="0">
              <a:latin typeface="Calibri"/>
              <a:cs typeface="Calibri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62502"/>
              </p:ext>
            </p:extLst>
          </p:nvPr>
        </p:nvGraphicFramePr>
        <p:xfrm>
          <a:off x="1159161" y="2295785"/>
          <a:ext cx="984504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8240">
                  <a:extLst>
                    <a:ext uri="{9D8B030D-6E8A-4147-A177-3AD203B41FA5}">
                      <a16:colId xmlns:a16="http://schemas.microsoft.com/office/drawing/2014/main" val="2176648608"/>
                    </a:ext>
                  </a:extLst>
                </a:gridCol>
                <a:gridCol w="3244361">
                  <a:extLst>
                    <a:ext uri="{9D8B030D-6E8A-4147-A177-3AD203B41FA5}">
                      <a16:colId xmlns:a16="http://schemas.microsoft.com/office/drawing/2014/main" val="372927825"/>
                    </a:ext>
                  </a:extLst>
                </a:gridCol>
                <a:gridCol w="3613639">
                  <a:extLst>
                    <a:ext uri="{9D8B030D-6E8A-4147-A177-3AD203B41FA5}">
                      <a16:colId xmlns:a16="http://schemas.microsoft.com/office/drawing/2014/main" val="3816481534"/>
                    </a:ext>
                  </a:extLst>
                </a:gridCol>
                <a:gridCol w="2088800">
                  <a:extLst>
                    <a:ext uri="{9D8B030D-6E8A-4147-A177-3AD203B41FA5}">
                      <a16:colId xmlns:a16="http://schemas.microsoft.com/office/drawing/2014/main" val="3679687343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697637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2.171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Manutenção dos Serviços de Limpeza Pública e Coleta Seletiva</a:t>
                      </a:r>
                    </a:p>
                    <a:p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Assegurar a continuidade e a eficiência dos serviços de limpeza pública e coleta seletiva, promovendo a preservação ambiental e a qualidade de vida da população.</a:t>
                      </a:r>
                      <a:endParaRPr lang="pt-BR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R$ 7.989.706,29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813935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2.176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Realização de Campanhas de Educação Ambiental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Realizar campanhas de educação e conscientização ambiental incentivando a preservação dos recursos naturais do município.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  26.000,00 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690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69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4" y="273686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966423" y="1326039"/>
            <a:ext cx="1022603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UNIDADE:</a:t>
            </a:r>
            <a:r>
              <a:rPr lang="pt-BR" sz="23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10.002</a:t>
            </a:r>
            <a:r>
              <a:rPr lang="pt-BR" sz="2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pt-BR" sz="23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FUNDO</a:t>
            </a:r>
            <a:r>
              <a:rPr lang="pt-BR" sz="23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MUNICIPAL</a:t>
            </a:r>
            <a:r>
              <a:rPr lang="pt-BR" sz="23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ASSISTÊNCIA</a:t>
            </a:r>
            <a:r>
              <a:rPr lang="pt-BR" sz="23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endParaRPr lang="pt-BR" sz="23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02469"/>
              </p:ext>
            </p:extLst>
          </p:nvPr>
        </p:nvGraphicFramePr>
        <p:xfrm>
          <a:off x="966423" y="1987062"/>
          <a:ext cx="10358069" cy="463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8578">
                  <a:extLst>
                    <a:ext uri="{9D8B030D-6E8A-4147-A177-3AD203B41FA5}">
                      <a16:colId xmlns:a16="http://schemas.microsoft.com/office/drawing/2014/main" val="2176648608"/>
                    </a:ext>
                  </a:extLst>
                </a:gridCol>
                <a:gridCol w="3735807">
                  <a:extLst>
                    <a:ext uri="{9D8B030D-6E8A-4147-A177-3AD203B41FA5}">
                      <a16:colId xmlns:a16="http://schemas.microsoft.com/office/drawing/2014/main" val="372927825"/>
                    </a:ext>
                  </a:extLst>
                </a:gridCol>
                <a:gridCol w="3294401">
                  <a:extLst>
                    <a:ext uri="{9D8B030D-6E8A-4147-A177-3AD203B41FA5}">
                      <a16:colId xmlns:a16="http://schemas.microsoft.com/office/drawing/2014/main" val="1287735558"/>
                    </a:ext>
                  </a:extLst>
                </a:gridCol>
                <a:gridCol w="2189283">
                  <a:extLst>
                    <a:ext uri="{9D8B030D-6E8A-4147-A177-3AD203B41FA5}">
                      <a16:colId xmlns:a16="http://schemas.microsoft.com/office/drawing/2014/main" val="3679687343"/>
                    </a:ext>
                  </a:extLst>
                </a:gridCol>
              </a:tblGrid>
              <a:tr h="442823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697637"/>
                  </a:ext>
                </a:extLst>
              </a:tr>
              <a:tr h="1069454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1.125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2730"/>
                        </a:lnSpc>
                      </a:pPr>
                      <a:r>
                        <a:rPr lang="pt-BR" sz="2300" b="1" i="0" spc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Aquisição de Equipamentos para o Bloco da Proteção Social Básica (BL PSB)</a:t>
                      </a:r>
                      <a:r>
                        <a:rPr lang="pt-BR" sz="23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pt-BR" sz="23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Garantir a estruturação    dos serviços da Proteção Social Básica</a:t>
                      </a:r>
                      <a:r>
                        <a:rPr lang="pt-BR" sz="23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pt-BR" sz="23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   20.000,00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813935"/>
                  </a:ext>
                </a:extLst>
              </a:tr>
              <a:tr h="1169377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Manutenção do Bloco da PSE de Alta Complexidade (BL PSE AC)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Garantir proteção integral e serviços qualificados às pessoas que foram retiradas de seu núcleo familiar e/ou comunitário, até que seja possível seu retorno a esses núcleos, através do trabalho de reintegração familiar realizado pela equipe técnica dos serviços.</a:t>
                      </a:r>
                      <a:endParaRPr lang="pt-BR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  80.809,58 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690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27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4" y="273686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966423" y="1326039"/>
            <a:ext cx="1022603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UNIDADE:</a:t>
            </a:r>
            <a:r>
              <a:rPr lang="pt-BR" sz="23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10.002</a:t>
            </a:r>
            <a:r>
              <a:rPr lang="pt-BR" sz="2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pt-BR" sz="23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FUNDO</a:t>
            </a:r>
            <a:r>
              <a:rPr lang="pt-BR" sz="23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MUNICIPAL</a:t>
            </a:r>
            <a:r>
              <a:rPr lang="pt-BR" sz="23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ASSISTÊNCIA</a:t>
            </a:r>
            <a:r>
              <a:rPr lang="pt-BR" sz="23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endParaRPr lang="pt-BR" sz="23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6078"/>
              </p:ext>
            </p:extLst>
          </p:nvPr>
        </p:nvGraphicFramePr>
        <p:xfrm>
          <a:off x="903514" y="1772315"/>
          <a:ext cx="10631994" cy="4966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688">
                  <a:extLst>
                    <a:ext uri="{9D8B030D-6E8A-4147-A177-3AD203B41FA5}">
                      <a16:colId xmlns:a16="http://schemas.microsoft.com/office/drawing/2014/main" val="2176648608"/>
                    </a:ext>
                  </a:extLst>
                </a:gridCol>
                <a:gridCol w="3354899">
                  <a:extLst>
                    <a:ext uri="{9D8B030D-6E8A-4147-A177-3AD203B41FA5}">
                      <a16:colId xmlns:a16="http://schemas.microsoft.com/office/drawing/2014/main" val="372927825"/>
                    </a:ext>
                  </a:extLst>
                </a:gridCol>
                <a:gridCol w="4052146">
                  <a:extLst>
                    <a:ext uri="{9D8B030D-6E8A-4147-A177-3AD203B41FA5}">
                      <a16:colId xmlns:a16="http://schemas.microsoft.com/office/drawing/2014/main" val="1287735558"/>
                    </a:ext>
                  </a:extLst>
                </a:gridCol>
                <a:gridCol w="2056261">
                  <a:extLst>
                    <a:ext uri="{9D8B030D-6E8A-4147-A177-3AD203B41FA5}">
                      <a16:colId xmlns:a16="http://schemas.microsoft.com/office/drawing/2014/main" val="3679687343"/>
                    </a:ext>
                  </a:extLst>
                </a:gridCol>
              </a:tblGrid>
              <a:tr h="442823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697637"/>
                  </a:ext>
                </a:extLst>
              </a:tr>
              <a:tr h="1134207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Manutenção do Cadastro Único e Programa Bolsa Família IGD-PBF (BL GPBF)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Identificar e caracterizar as vulnerabilidades da população e priorizar o atendimento das famílias em situação de risco social.</a:t>
                      </a:r>
                    </a:p>
                    <a:p>
                      <a:endParaRPr lang="pt-BR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R$    </a:t>
                      </a: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150.565,66</a:t>
                      </a:r>
                      <a:r>
                        <a:rPr lang="pt-BR" sz="23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294039"/>
                  </a:ext>
                </a:extLst>
              </a:tr>
              <a:tr h="1429778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2.221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Manutenção do Bloco da PSE de Média Complexidade (BL PSE MC)</a:t>
                      </a:r>
                    </a:p>
                    <a:p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Assegurar serviços </a:t>
                      </a:r>
                      <a:r>
                        <a:rPr lang="pt-BR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socioassistenciais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qualificados aos usuários em situação de violação de direitos.</a:t>
                      </a:r>
                      <a:endParaRPr lang="pt-BR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R$      </a:t>
                      </a: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82.653,64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66664"/>
                  </a:ext>
                </a:extLst>
              </a:tr>
              <a:tr h="1429778">
                <a:tc>
                  <a:txBody>
                    <a:bodyPr/>
                    <a:lstStyle/>
                    <a:p>
                      <a:pPr marR="9779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2.246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Manutenção da Proteção Social Básica (BL PSB)</a:t>
                      </a:r>
                      <a:endParaRPr lang="pt-B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Assegurar trabalho social qualificado às famílias e indivíduos, afim de identificar as necessidades e potencialidades de acordo com a perspectiva familiar e comunitária.</a:t>
                      </a:r>
                      <a:endParaRPr lang="pt-BR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610" algn="l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R$   </a:t>
                      </a:r>
                      <a:r>
                        <a:rPr lang="pt-BR" sz="23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305.445,57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43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562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903515" y="1638437"/>
            <a:ext cx="1029135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UNIDADE: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12.001</a:t>
            </a:r>
            <a:r>
              <a:rPr lang="pt-BR" sz="23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lang="pt-BR" sz="23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MUNICIPAL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EDUCAÇÃO</a:t>
            </a:r>
            <a:r>
              <a:rPr lang="pt-BR" sz="23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ESPORTES</a:t>
            </a:r>
            <a:endParaRPr lang="pt-BR" sz="2300" dirty="0">
              <a:latin typeface="Calibri"/>
              <a:cs typeface="Calibri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99298"/>
              </p:ext>
            </p:extLst>
          </p:nvPr>
        </p:nvGraphicFramePr>
        <p:xfrm>
          <a:off x="1051190" y="2321009"/>
          <a:ext cx="9865088" cy="44080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871">
                  <a:extLst>
                    <a:ext uri="{9D8B030D-6E8A-4147-A177-3AD203B41FA5}">
                      <a16:colId xmlns:a16="http://schemas.microsoft.com/office/drawing/2014/main" val="2688510376"/>
                    </a:ext>
                  </a:extLst>
                </a:gridCol>
                <a:gridCol w="3766294">
                  <a:extLst>
                    <a:ext uri="{9D8B030D-6E8A-4147-A177-3AD203B41FA5}">
                      <a16:colId xmlns:a16="http://schemas.microsoft.com/office/drawing/2014/main" val="1465915168"/>
                    </a:ext>
                  </a:extLst>
                </a:gridCol>
                <a:gridCol w="3012575">
                  <a:extLst>
                    <a:ext uri="{9D8B030D-6E8A-4147-A177-3AD203B41FA5}">
                      <a16:colId xmlns:a16="http://schemas.microsoft.com/office/drawing/2014/main" val="1060193097"/>
                    </a:ext>
                  </a:extLst>
                </a:gridCol>
                <a:gridCol w="2150348">
                  <a:extLst>
                    <a:ext uri="{9D8B030D-6E8A-4147-A177-3AD203B41FA5}">
                      <a16:colId xmlns:a16="http://schemas.microsoft.com/office/drawing/2014/main" val="4011762808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132814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R="95250" algn="ctr">
                        <a:lnSpc>
                          <a:spcPct val="100000"/>
                        </a:lnSpc>
                        <a:spcBef>
                          <a:spcPts val="156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1.058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87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Aquisição de Equipamentos para o Ensino Fundamental</a:t>
                      </a:r>
                      <a:endParaRPr lang="pt-BR" sz="23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 marR="65405" algn="ctr">
                        <a:lnSpc>
                          <a:spcPts val="2750"/>
                        </a:lnSpc>
                        <a:spcBef>
                          <a:spcPts val="280"/>
                        </a:spcBef>
                        <a:tabLst>
                          <a:tab pos="1502410" algn="l"/>
                          <a:tab pos="2016125" algn="l"/>
                          <a:tab pos="3965575" algn="l"/>
                          <a:tab pos="4457700" algn="l"/>
                          <a:tab pos="4823460" algn="l"/>
                        </a:tabLst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Adquirir equipamentos para as Escolas Municipais.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56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  50.000,00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8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592562"/>
                  </a:ext>
                </a:extLst>
              </a:tr>
              <a:tr h="1050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2.135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Manutenção do Ensino Fundamental - QESE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 marR="52705" algn="ctr">
                        <a:lnSpc>
                          <a:spcPts val="2750"/>
                        </a:lnSpc>
                        <a:spcBef>
                          <a:spcPts val="2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Manter as Escolas Municipais.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R$ 1.281.683,28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429578"/>
                  </a:ext>
                </a:extLst>
              </a:tr>
              <a:tr h="926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2.143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Manutenção do Ensino Infantil – PRÉ-ESCOLA QESE</a:t>
                      </a:r>
                      <a:endParaRPr lang="pt-BR" sz="23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 marR="206375" algn="ctr">
                        <a:lnSpc>
                          <a:spcPts val="2750"/>
                        </a:lnSpc>
                        <a:spcBef>
                          <a:spcPts val="28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Manter as Escolas Municipais e Centros de Educação Infantil que atendem alunos na pré-escola.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825" algn="l">
                        <a:lnSpc>
                          <a:spcPts val="2745"/>
                        </a:lnSpc>
                      </a:pPr>
                      <a:endParaRPr sz="23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59740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739554" y="4932486"/>
            <a:ext cx="21063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R$   678.978,00</a:t>
            </a:r>
            <a:endParaRPr lang="pt-BR" sz="2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3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731520" y="1609528"/>
            <a:ext cx="1093361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8435" marR="1652270" indent="313690" algn="ctr">
              <a:lnSpc>
                <a:spcPct val="130000"/>
              </a:lnSpc>
              <a:spcBef>
                <a:spcPts val="100"/>
              </a:spcBef>
            </a:pPr>
            <a:r>
              <a:rPr lang="pt-BR" sz="30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LEI</a:t>
            </a:r>
            <a:r>
              <a:rPr lang="pt-BR" sz="30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COMPLEMENTAR</a:t>
            </a:r>
            <a:r>
              <a:rPr lang="pt-BR" sz="30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101/2000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448435" marR="1652270" indent="313690" algn="ctr">
              <a:lnSpc>
                <a:spcPct val="130000"/>
              </a:lnSpc>
              <a:spcBef>
                <a:spcPts val="100"/>
              </a:spcBef>
            </a:pP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30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</a:t>
            </a:r>
            <a:r>
              <a:rPr lang="pt-BR" sz="3000" b="1" i="1" spc="-1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3000" b="1" i="1" spc="-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i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RESPONSABILIDADE</a:t>
            </a:r>
            <a:r>
              <a:rPr lang="pt-BR" sz="3000" b="1" i="1" spc="-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i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82290">
              <a:lnSpc>
                <a:spcPct val="100000"/>
              </a:lnSpc>
            </a:pP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48.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(...)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3970" indent="50165" algn="just">
              <a:lnSpc>
                <a:spcPts val="2510"/>
              </a:lnSpc>
              <a:spcBef>
                <a:spcPts val="1520"/>
              </a:spcBef>
            </a:pPr>
            <a:r>
              <a:rPr lang="pt-BR" sz="3000" b="1" spc="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§1º</a:t>
            </a:r>
            <a:r>
              <a:rPr lang="pt-BR" sz="3000" b="1" spc="3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3000" b="1" spc="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3000" b="1" spc="3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3000" b="1" spc="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transparência</a:t>
            </a:r>
            <a:r>
              <a:rPr lang="pt-BR" sz="3000" b="1" spc="3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será</a:t>
            </a:r>
            <a:r>
              <a:rPr lang="pt-BR" sz="3000" b="1" spc="3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3000" b="1" spc="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assegurada</a:t>
            </a:r>
            <a:r>
              <a:rPr lang="pt-BR" sz="3000" b="1" spc="3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3000" b="1" spc="5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também 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mediante:</a:t>
            </a:r>
          </a:p>
          <a:p>
            <a:pPr marL="12700" marR="13970" indent="50165" algn="just">
              <a:lnSpc>
                <a:spcPts val="2510"/>
              </a:lnSpc>
              <a:spcBef>
                <a:spcPts val="1520"/>
              </a:spcBef>
            </a:pP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indent="50165" algn="just">
              <a:lnSpc>
                <a:spcPct val="80100"/>
              </a:lnSpc>
              <a:spcBef>
                <a:spcPts val="1525"/>
              </a:spcBef>
            </a:pP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3000" b="1" spc="1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BR" sz="3000" b="1" spc="1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incentivo</a:t>
            </a:r>
            <a:r>
              <a:rPr lang="pt-BR" sz="3000" b="1" spc="1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pt-BR" sz="3000" b="1" spc="1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participação</a:t>
            </a:r>
            <a:r>
              <a:rPr lang="pt-BR" sz="3000" b="1" spc="1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</a:t>
            </a:r>
            <a:r>
              <a:rPr lang="pt-BR" sz="3000" b="1" spc="1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3000" b="1" spc="1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realização</a:t>
            </a:r>
            <a:r>
              <a:rPr lang="pt-BR" sz="3000" b="1" spc="1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3000" b="1" spc="-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audiências</a:t>
            </a:r>
            <a:r>
              <a:rPr lang="pt-BR" sz="3000" b="1" spc="1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públicas,</a:t>
            </a:r>
            <a:r>
              <a:rPr lang="pt-BR" sz="3000" b="1" spc="1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durante</a:t>
            </a:r>
            <a:r>
              <a:rPr lang="pt-BR" sz="3000" b="1" spc="1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pt-BR" sz="3000" b="1" spc="1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processos</a:t>
            </a:r>
            <a:r>
              <a:rPr lang="pt-BR" sz="3000" b="1" spc="1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3000" b="1" spc="1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elaboração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3000" b="1" spc="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3000" b="1" spc="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discussão</a:t>
            </a:r>
            <a:r>
              <a:rPr lang="pt-BR" sz="3000" b="1" spc="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</a:t>
            </a:r>
            <a:r>
              <a:rPr lang="pt-BR" sz="3000" b="1" spc="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planos,</a:t>
            </a:r>
            <a:r>
              <a:rPr lang="pt-BR" sz="3000" b="1" spc="3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</a:t>
            </a:r>
            <a:r>
              <a:rPr lang="pt-BR" sz="3000" b="1" spc="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3000" b="1" spc="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diretrizes</a:t>
            </a:r>
            <a:r>
              <a:rPr lang="pt-BR" sz="3000" b="1" spc="3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orçamentárias </a:t>
            </a:r>
            <a:r>
              <a:rPr lang="pt-BR" sz="3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30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orçamentos.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6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4" name="Retângulo 3"/>
          <p:cNvSpPr/>
          <p:nvPr/>
        </p:nvSpPr>
        <p:spPr>
          <a:xfrm>
            <a:off x="720437" y="1401725"/>
            <a:ext cx="1037705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pt-BR" sz="2300" b="1" u="heavy" spc="-1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Entidade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3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3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BR" sz="23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PREVIFOR</a:t>
            </a: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pt-BR" sz="2300" b="1" spc="-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pt-BR" sz="2300" b="1" spc="-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pt-BR" sz="23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UNIDADE:</a:t>
            </a:r>
            <a:r>
              <a:rPr lang="pt-BR" sz="2300" b="1" spc="-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40.001</a:t>
            </a:r>
            <a:r>
              <a:rPr lang="pt-BR" sz="2300" b="1" spc="-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BR" sz="2300" b="1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INSTITUTO</a:t>
            </a:r>
            <a:r>
              <a:rPr lang="pt-BR" sz="2300" b="1" spc="-1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PREV.</a:t>
            </a:r>
            <a:r>
              <a:rPr lang="pt-BR" sz="2300" b="1" spc="-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SERV.</a:t>
            </a:r>
            <a:r>
              <a:rPr lang="pt-BR" sz="2300" b="1" spc="-1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PUBL.</a:t>
            </a:r>
            <a:r>
              <a:rPr lang="pt-BR" sz="2300" b="1" spc="-1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MUN.FORMIGA</a:t>
            </a:r>
            <a:r>
              <a:rPr lang="pt-BR" sz="2300" b="1" spc="-1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t-BR" sz="23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PREVIFOR</a:t>
            </a: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553361"/>
              </p:ext>
            </p:extLst>
          </p:nvPr>
        </p:nvGraphicFramePr>
        <p:xfrm>
          <a:off x="720437" y="3228931"/>
          <a:ext cx="10515598" cy="2878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895">
                  <a:extLst>
                    <a:ext uri="{9D8B030D-6E8A-4147-A177-3AD203B41FA5}">
                      <a16:colId xmlns:a16="http://schemas.microsoft.com/office/drawing/2014/main" val="2838200629"/>
                    </a:ext>
                  </a:extLst>
                </a:gridCol>
                <a:gridCol w="3305906">
                  <a:extLst>
                    <a:ext uri="{9D8B030D-6E8A-4147-A177-3AD203B41FA5}">
                      <a16:colId xmlns:a16="http://schemas.microsoft.com/office/drawing/2014/main" val="2233377495"/>
                    </a:ext>
                  </a:extLst>
                </a:gridCol>
                <a:gridCol w="3877408">
                  <a:extLst>
                    <a:ext uri="{9D8B030D-6E8A-4147-A177-3AD203B41FA5}">
                      <a16:colId xmlns:a16="http://schemas.microsoft.com/office/drawing/2014/main" val="59911559"/>
                    </a:ext>
                  </a:extLst>
                </a:gridCol>
                <a:gridCol w="2373389">
                  <a:extLst>
                    <a:ext uri="{9D8B030D-6E8A-4147-A177-3AD203B41FA5}">
                      <a16:colId xmlns:a16="http://schemas.microsoft.com/office/drawing/2014/main" val="4143021874"/>
                    </a:ext>
                  </a:extLst>
                </a:gridCol>
              </a:tblGrid>
              <a:tr h="675397"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89862"/>
                  </a:ext>
                </a:extLst>
              </a:tr>
              <a:tr h="637324"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0.010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2300" b="1" spc="-1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2300" b="1" spc="-4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Pagamento</a:t>
                      </a:r>
                      <a:r>
                        <a:rPr sz="2300" b="1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Inativos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Pagamento dos inativos de responsabilidade financeira do Instituto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pt-BR" sz="2300" b="1" i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   41.500.000,00</a:t>
                      </a:r>
                      <a:endParaRPr sz="2300" b="1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696114"/>
                  </a:ext>
                </a:extLst>
              </a:tr>
              <a:tr h="643946"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0.011</a:t>
                      </a:r>
                      <a:endParaRPr sz="23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Manutenção</a:t>
                      </a:r>
                      <a:r>
                        <a:rPr sz="2300" b="1" spc="-1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2300" b="1" spc="-6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Pagamento</a:t>
                      </a:r>
                      <a:r>
                        <a:rPr sz="2300" b="1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300" b="1" spc="-5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Pensionistas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Pagamento dos pensionistas de responsabilidade financeira do Instituto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pt-BR" sz="2300" b="1" i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     7.350.000,00</a:t>
                      </a:r>
                      <a:endParaRPr sz="2300" b="1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478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343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903514" y="1638437"/>
            <a:ext cx="958595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3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Entidade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pt-BR" sz="23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lang="pt-BR" sz="23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SERVIÇO</a:t>
            </a:r>
            <a:r>
              <a:rPr lang="pt-BR" sz="23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AUTÔNOMO</a:t>
            </a:r>
            <a:r>
              <a:rPr lang="pt-BR" sz="23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ÁGUA</a:t>
            </a:r>
            <a:r>
              <a:rPr lang="pt-BR" sz="23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ESGOTO</a:t>
            </a:r>
            <a:r>
              <a:rPr lang="pt-BR" sz="23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SAAE</a:t>
            </a:r>
            <a:endParaRPr lang="pt-BR"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pt-BR" sz="2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UNIDADE: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30.001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SERVIÇO</a:t>
            </a:r>
            <a:r>
              <a:rPr lang="pt-BR" sz="23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AUTÔNOMO</a:t>
            </a:r>
            <a:r>
              <a:rPr lang="pt-BR" sz="23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ÁGUA</a:t>
            </a:r>
            <a:r>
              <a:rPr lang="pt-BR" sz="2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ESGOTO</a:t>
            </a:r>
            <a:endParaRPr lang="pt-BR" sz="2300" dirty="0">
              <a:latin typeface="Calibri"/>
              <a:cs typeface="Calibri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46367"/>
              </p:ext>
            </p:extLst>
          </p:nvPr>
        </p:nvGraphicFramePr>
        <p:xfrm>
          <a:off x="1055461" y="2964000"/>
          <a:ext cx="10152469" cy="26692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977">
                  <a:extLst>
                    <a:ext uri="{9D8B030D-6E8A-4147-A177-3AD203B41FA5}">
                      <a16:colId xmlns:a16="http://schemas.microsoft.com/office/drawing/2014/main" val="1694563369"/>
                    </a:ext>
                  </a:extLst>
                </a:gridCol>
                <a:gridCol w="3848015">
                  <a:extLst>
                    <a:ext uri="{9D8B030D-6E8A-4147-A177-3AD203B41FA5}">
                      <a16:colId xmlns:a16="http://schemas.microsoft.com/office/drawing/2014/main" val="3316869788"/>
                    </a:ext>
                  </a:extLst>
                </a:gridCol>
                <a:gridCol w="3203416">
                  <a:extLst>
                    <a:ext uri="{9D8B030D-6E8A-4147-A177-3AD203B41FA5}">
                      <a16:colId xmlns:a16="http://schemas.microsoft.com/office/drawing/2014/main" val="119010075"/>
                    </a:ext>
                  </a:extLst>
                </a:gridCol>
                <a:gridCol w="2143061">
                  <a:extLst>
                    <a:ext uri="{9D8B030D-6E8A-4147-A177-3AD203B41FA5}">
                      <a16:colId xmlns:a16="http://schemas.microsoft.com/office/drawing/2014/main" val="176219449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85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LDO</a:t>
                      </a:r>
                      <a:r>
                        <a:rPr sz="2300" b="1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569859"/>
                  </a:ext>
                </a:extLst>
              </a:tr>
              <a:tr h="766445"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181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5.001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050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marR="115570" algn="l">
                        <a:lnSpc>
                          <a:spcPct val="109500"/>
                        </a:lnSpc>
                        <a:spcBef>
                          <a:spcPts val="325"/>
                        </a:spcBef>
                        <a:tabLst>
                          <a:tab pos="1631950" algn="l"/>
                          <a:tab pos="1991995" algn="l"/>
                          <a:tab pos="4331335" algn="l"/>
                          <a:tab pos="4876800" algn="l"/>
                        </a:tabLst>
                      </a:pPr>
                      <a:r>
                        <a:rPr sz="2300" b="1" spc="-1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Ampliação</a:t>
                      </a:r>
                      <a:r>
                        <a:rPr sz="2300" b="1" spc="-5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2300" b="1" spc="-1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Aperfeiçoamento</a:t>
                      </a:r>
                      <a:r>
                        <a:rPr sz="2300" b="1" spc="-25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lang="pt-BR" sz="2300" b="1" spc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2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Setor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Administrativo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marR="115570" algn="l">
                        <a:lnSpc>
                          <a:spcPct val="109500"/>
                        </a:lnSpc>
                        <a:spcBef>
                          <a:spcPts val="325"/>
                        </a:spcBef>
                        <a:tabLst>
                          <a:tab pos="1631950" algn="l"/>
                          <a:tab pos="1991995" algn="l"/>
                          <a:tab pos="4331335" algn="l"/>
                          <a:tab pos="4876800" algn="l"/>
                        </a:tabLst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Aquisição de equipamentos para o setor administrativo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ct val="100000"/>
                        </a:lnSpc>
                        <a:spcBef>
                          <a:spcPts val="181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   600.000,00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0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151455"/>
                  </a:ext>
                </a:extLst>
              </a:tr>
              <a:tr h="429259"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5.003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algn="l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Aquisição</a:t>
                      </a:r>
                      <a:r>
                        <a:rPr sz="2300" b="1" spc="-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Veículos</a:t>
                      </a:r>
                      <a:r>
                        <a:rPr sz="2300" b="1" spc="-4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e/ou</a:t>
                      </a:r>
                      <a:r>
                        <a:rPr sz="2300" b="1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Acessórios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algn="l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Compra de veículos para a frota de veículos da Autarquia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   600.000,00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34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423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48145"/>
              </p:ext>
            </p:extLst>
          </p:nvPr>
        </p:nvGraphicFramePr>
        <p:xfrm>
          <a:off x="903514" y="2524385"/>
          <a:ext cx="10152469" cy="2707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977">
                  <a:extLst>
                    <a:ext uri="{9D8B030D-6E8A-4147-A177-3AD203B41FA5}">
                      <a16:colId xmlns:a16="http://schemas.microsoft.com/office/drawing/2014/main" val="1694563369"/>
                    </a:ext>
                  </a:extLst>
                </a:gridCol>
                <a:gridCol w="3871094">
                  <a:extLst>
                    <a:ext uri="{9D8B030D-6E8A-4147-A177-3AD203B41FA5}">
                      <a16:colId xmlns:a16="http://schemas.microsoft.com/office/drawing/2014/main" val="3316869788"/>
                    </a:ext>
                  </a:extLst>
                </a:gridCol>
                <a:gridCol w="3180337">
                  <a:extLst>
                    <a:ext uri="{9D8B030D-6E8A-4147-A177-3AD203B41FA5}">
                      <a16:colId xmlns:a16="http://schemas.microsoft.com/office/drawing/2014/main" val="119010075"/>
                    </a:ext>
                  </a:extLst>
                </a:gridCol>
                <a:gridCol w="2143061">
                  <a:extLst>
                    <a:ext uri="{9D8B030D-6E8A-4147-A177-3AD203B41FA5}">
                      <a16:colId xmlns:a16="http://schemas.microsoft.com/office/drawing/2014/main" val="176219449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AÇÃO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DESCRIÇÃO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85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LDO</a:t>
                      </a:r>
                      <a:r>
                        <a:rPr sz="2300" b="1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569859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5.004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839" algn="l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Ampliação/Aperfeiçoamento</a:t>
                      </a:r>
                      <a:r>
                        <a:rPr sz="2300" b="1" spc="-8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Setor</a:t>
                      </a:r>
                      <a:r>
                        <a:rPr sz="2300" b="1" spc="-8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Água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839" algn="l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Tratamento e distribuição de água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</a:t>
                      </a:r>
                      <a:r>
                        <a:rPr lang="pt-BR" sz="2300" b="1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1.850.000,00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606829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5.012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839" marR="93980" algn="l">
                        <a:lnSpc>
                          <a:spcPct val="109500"/>
                        </a:lnSpc>
                        <a:spcBef>
                          <a:spcPts val="310"/>
                        </a:spcBef>
                        <a:tabLst>
                          <a:tab pos="4097020" algn="l"/>
                          <a:tab pos="5215890" algn="l"/>
                        </a:tabLst>
                      </a:pPr>
                      <a:r>
                        <a:rPr sz="2300" b="1" spc="-1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Ampliação</a:t>
                      </a:r>
                      <a:r>
                        <a:rPr sz="23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2300" b="1" spc="-1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Aperfeiçoamento</a:t>
                      </a:r>
                      <a:r>
                        <a:rPr lang="pt-BR" sz="2300" b="1" spc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Setor</a:t>
                      </a:r>
                      <a:r>
                        <a:rPr lang="pt-BR" sz="2300" b="1" spc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6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2300" b="1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Esgoto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839" marR="93980" algn="l">
                        <a:lnSpc>
                          <a:spcPct val="109500"/>
                        </a:lnSpc>
                        <a:spcBef>
                          <a:spcPts val="310"/>
                        </a:spcBef>
                        <a:tabLst>
                          <a:tab pos="4097020" algn="l"/>
                          <a:tab pos="5215890" algn="l"/>
                        </a:tabLst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Coleta de esgoto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    545.000,00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86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313014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6.034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2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algn="l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Perfuração</a:t>
                      </a:r>
                      <a:r>
                        <a:rPr sz="2300" b="1" spc="-8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2300" b="1" spc="-6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Poços</a:t>
                      </a:r>
                      <a:r>
                        <a:rPr sz="2300" b="1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Artesianos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algn="l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Abastecimento de Água em regiões com escassez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R$    150.000,00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2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24961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903514" y="1738350"/>
            <a:ext cx="749070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UNIDADE:</a:t>
            </a:r>
            <a:r>
              <a:rPr lang="pt-BR" sz="23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30.001</a:t>
            </a:r>
            <a:r>
              <a:rPr lang="pt-BR" sz="23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SERVIÇO</a:t>
            </a:r>
            <a:r>
              <a:rPr lang="pt-BR" sz="23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AUTÔNOMO</a:t>
            </a:r>
            <a:r>
              <a:rPr lang="pt-BR" sz="23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ÁGUA</a:t>
            </a:r>
            <a:r>
              <a:rPr lang="pt-BR" sz="23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ESGOTO</a:t>
            </a:r>
            <a:endParaRPr lang="pt-BR" sz="2300" dirty="0">
              <a:latin typeface="Calibri"/>
              <a:cs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244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21388"/>
              </p:ext>
            </p:extLst>
          </p:nvPr>
        </p:nvGraphicFramePr>
        <p:xfrm>
          <a:off x="903515" y="2104045"/>
          <a:ext cx="10087552" cy="4007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4000">
                  <a:extLst>
                    <a:ext uri="{9D8B030D-6E8A-4147-A177-3AD203B41FA5}">
                      <a16:colId xmlns:a16="http://schemas.microsoft.com/office/drawing/2014/main" val="1419383946"/>
                    </a:ext>
                  </a:extLst>
                </a:gridCol>
                <a:gridCol w="3573552">
                  <a:extLst>
                    <a:ext uri="{9D8B030D-6E8A-4147-A177-3AD203B41FA5}">
                      <a16:colId xmlns:a16="http://schemas.microsoft.com/office/drawing/2014/main" val="2577465889"/>
                    </a:ext>
                  </a:extLst>
                </a:gridCol>
              </a:tblGrid>
              <a:tr h="1075569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ANEXO</a:t>
                      </a:r>
                      <a:r>
                        <a:rPr sz="2300" b="1" spc="-1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sz="2300" b="1" spc="-9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METAS</a:t>
                      </a:r>
                      <a:r>
                        <a:rPr sz="2300" b="1" spc="-9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sz="2300" b="1" spc="-9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PRIORIDADES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351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7090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2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LDO</a:t>
                      </a:r>
                      <a:r>
                        <a:rPr sz="23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3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720781"/>
                  </a:ext>
                </a:extLst>
              </a:tr>
              <a:tr h="624349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sz="2300" b="1" spc="-9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PREFEITURA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17.054.911,11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350471"/>
                  </a:ext>
                </a:extLst>
              </a:tr>
              <a:tr h="624349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sz="2300" b="1" spc="-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PREVIFOR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334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48.850.000,00</a:t>
                      </a:r>
                      <a:endParaRPr lang="pt-BR"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399789"/>
                  </a:ext>
                </a:extLst>
              </a:tr>
              <a:tr h="1058525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300" b="1" spc="-3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sz="2300" b="1" spc="-9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SAAE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 3.745.000,00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27159"/>
                  </a:ext>
                </a:extLst>
              </a:tr>
              <a:tr h="624349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sz="23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69.649.911,11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15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751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54306"/>
              </p:ext>
            </p:extLst>
          </p:nvPr>
        </p:nvGraphicFramePr>
        <p:xfrm>
          <a:off x="903515" y="2014327"/>
          <a:ext cx="10115261" cy="4564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2831">
                  <a:extLst>
                    <a:ext uri="{9D8B030D-6E8A-4147-A177-3AD203B41FA5}">
                      <a16:colId xmlns:a16="http://schemas.microsoft.com/office/drawing/2014/main" val="3730618562"/>
                    </a:ext>
                  </a:extLst>
                </a:gridCol>
                <a:gridCol w="2460644">
                  <a:extLst>
                    <a:ext uri="{9D8B030D-6E8A-4147-A177-3AD203B41FA5}">
                      <a16:colId xmlns:a16="http://schemas.microsoft.com/office/drawing/2014/main" val="2149755085"/>
                    </a:ext>
                  </a:extLst>
                </a:gridCol>
                <a:gridCol w="2193597">
                  <a:extLst>
                    <a:ext uri="{9D8B030D-6E8A-4147-A177-3AD203B41FA5}">
                      <a16:colId xmlns:a16="http://schemas.microsoft.com/office/drawing/2014/main" val="3964057313"/>
                    </a:ext>
                  </a:extLst>
                </a:gridCol>
                <a:gridCol w="2188189">
                  <a:extLst>
                    <a:ext uri="{9D8B030D-6E8A-4147-A177-3AD203B41FA5}">
                      <a16:colId xmlns:a16="http://schemas.microsoft.com/office/drawing/2014/main" val="1149069241"/>
                    </a:ext>
                  </a:extLst>
                </a:gridCol>
              </a:tblGrid>
              <a:tr h="459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120214"/>
                  </a:ext>
                </a:extLst>
              </a:tr>
              <a:tr h="662891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000" b="1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Receita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pt-BR" sz="20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(Exceto Fontes</a:t>
                      </a:r>
                      <a:r>
                        <a:rPr lang="pt-BR" sz="2000" b="1" spc="-20" baseline="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17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98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96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96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764659"/>
                  </a:ext>
                </a:extLst>
              </a:tr>
              <a:tr h="658567">
                <a:tc>
                  <a:txBody>
                    <a:bodyPr/>
                    <a:lstStyle/>
                    <a:p>
                      <a:pPr marL="116839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pc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Despesa</a:t>
                      </a:r>
                      <a:r>
                        <a:rPr lang="pt-BR" sz="2000" b="1" spc="0" baseline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0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(Exceto Fontes</a:t>
                      </a:r>
                      <a:r>
                        <a:rPr lang="pt-BR" sz="2000" b="1" spc="-20" baseline="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lang="pt-BR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73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573353"/>
                  </a:ext>
                </a:extLst>
              </a:tr>
              <a:tr h="696901">
                <a:tc>
                  <a:txBody>
                    <a:bodyPr/>
                    <a:lstStyle/>
                    <a:p>
                      <a:pPr marL="116839" marR="102044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b="1" spc="-20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Resultado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 err="1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Primário</a:t>
                      </a:r>
                      <a:r>
                        <a:rPr lang="pt-BR" sz="2000" b="1" spc="-1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(Sem RPPS)</a:t>
                      </a:r>
                      <a:endParaRPr lang="pt-BR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79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2.616.534,27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397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2.616.534,27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pt-BR" sz="20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2.616.534,27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17596"/>
                  </a:ext>
                </a:extLst>
              </a:tr>
              <a:tr h="707990"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2000" b="1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Resultado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Nominal</a:t>
                      </a:r>
                      <a:r>
                        <a:rPr lang="pt-BR" sz="2000" b="1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(Sem RPPS)</a:t>
                      </a:r>
                      <a:endParaRPr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181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(4.377.383,43)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556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23.063.009,71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441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19.341.007,43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441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78369"/>
                  </a:ext>
                </a:extLst>
              </a:tr>
              <a:tr h="680190">
                <a:tc>
                  <a:txBody>
                    <a:bodyPr/>
                    <a:lstStyle/>
                    <a:p>
                      <a:pPr marL="116839" marR="59182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Dívida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Pública Consolidada</a:t>
                      </a:r>
                      <a:endParaRPr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793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41.508.654,03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377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32.829.308,88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29.070.125,27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62736"/>
                  </a:ext>
                </a:extLst>
              </a:tr>
              <a:tr h="624587">
                <a:tc>
                  <a:txBody>
                    <a:bodyPr/>
                    <a:lstStyle/>
                    <a:p>
                      <a:pPr marL="116839" marR="781685">
                        <a:lnSpc>
                          <a:spcPct val="100499"/>
                        </a:lnSpc>
                        <a:spcBef>
                          <a:spcPts val="254"/>
                        </a:spcBef>
                      </a:pPr>
                      <a:r>
                        <a:rPr sz="2000" b="1" spc="-10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Dívida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</a:t>
                      </a:r>
                      <a:r>
                        <a:rPr lang="pt-BR" sz="2000" b="1" spc="-10" dirty="0" err="1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olidada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Líquida</a:t>
                      </a:r>
                      <a:endParaRPr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119.220.740,26)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4160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142.283.749,97)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(161.624.757,40)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046375"/>
                  </a:ext>
                </a:extLst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288472" y="1219173"/>
            <a:ext cx="88391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ANEXOS DE METAS FISCAIS</a:t>
            </a:r>
          </a:p>
          <a:p>
            <a:pPr algn="ctr"/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DEMONSTRATIVO I – METAS ANUAIS</a:t>
            </a:r>
          </a:p>
        </p:txBody>
      </p:sp>
      <p:sp>
        <p:nvSpPr>
          <p:cNvPr id="4" name="Retângulo 3"/>
          <p:cNvSpPr/>
          <p:nvPr/>
        </p:nvSpPr>
        <p:spPr>
          <a:xfrm>
            <a:off x="9009187" y="6504472"/>
            <a:ext cx="2009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dirty="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r>
              <a:rPr lang="pt-BR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b="1" dirty="0">
                <a:solidFill>
                  <a:srgbClr val="FFFFFF"/>
                </a:solidFill>
                <a:latin typeface="Calibri"/>
                <a:cs typeface="Calibri"/>
              </a:rPr>
              <a:t>Valores</a:t>
            </a:r>
            <a:r>
              <a:rPr lang="pt-BR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b="1" spc="-10" dirty="0">
                <a:solidFill>
                  <a:srgbClr val="FFFFFF"/>
                </a:solidFill>
                <a:latin typeface="Calibri"/>
                <a:cs typeface="Calibri"/>
              </a:rPr>
              <a:t>correntes</a:t>
            </a:r>
            <a:endParaRPr lang="pt-B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2292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45079" y="325396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830629"/>
              </p:ext>
            </p:extLst>
          </p:nvPr>
        </p:nvGraphicFramePr>
        <p:xfrm>
          <a:off x="432275" y="2238241"/>
          <a:ext cx="11286307" cy="4488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8271">
                  <a:extLst>
                    <a:ext uri="{9D8B030D-6E8A-4147-A177-3AD203B41FA5}">
                      <a16:colId xmlns:a16="http://schemas.microsoft.com/office/drawing/2014/main" val="926170117"/>
                    </a:ext>
                  </a:extLst>
                </a:gridCol>
                <a:gridCol w="2585305">
                  <a:extLst>
                    <a:ext uri="{9D8B030D-6E8A-4147-A177-3AD203B41FA5}">
                      <a16:colId xmlns:a16="http://schemas.microsoft.com/office/drawing/2014/main" val="1961852985"/>
                    </a:ext>
                  </a:extLst>
                </a:gridCol>
                <a:gridCol w="2823474">
                  <a:extLst>
                    <a:ext uri="{9D8B030D-6E8A-4147-A177-3AD203B41FA5}">
                      <a16:colId xmlns:a16="http://schemas.microsoft.com/office/drawing/2014/main" val="4212870615"/>
                    </a:ext>
                  </a:extLst>
                </a:gridCol>
                <a:gridCol w="2819257">
                  <a:extLst>
                    <a:ext uri="{9D8B030D-6E8A-4147-A177-3AD203B41FA5}">
                      <a16:colId xmlns:a16="http://schemas.microsoft.com/office/drawing/2014/main" val="3779773981"/>
                    </a:ext>
                  </a:extLst>
                </a:gridCol>
              </a:tblGrid>
              <a:tr h="4786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Previsto</a:t>
                      </a:r>
                      <a:r>
                        <a:rPr sz="2000" b="1" spc="-1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Realizado</a:t>
                      </a:r>
                      <a:r>
                        <a:rPr sz="2000" b="1" spc="-4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Variação</a:t>
                      </a:r>
                      <a:endPara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160415"/>
                  </a:ext>
                </a:extLst>
              </a:tr>
              <a:tr h="572372">
                <a:tc>
                  <a:txBody>
                    <a:bodyPr/>
                    <a:lstStyle/>
                    <a:p>
                      <a:pPr marL="1187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Receita</a:t>
                      </a:r>
                      <a:r>
                        <a:rPr sz="2000" b="1" spc="-114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0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(Exceto Fontes</a:t>
                      </a:r>
                      <a:r>
                        <a:rPr lang="pt-BR" sz="2000" b="1" spc="-20" baseline="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lang="pt-BR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14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294.354.349,21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365.547.178,50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71.192.829,29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37522"/>
                  </a:ext>
                </a:extLst>
              </a:tr>
              <a:tr h="399298">
                <a:tc>
                  <a:txBody>
                    <a:bodyPr/>
                    <a:lstStyle/>
                    <a:p>
                      <a:pPr marL="1187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b="1" spc="-1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Despesa</a:t>
                      </a:r>
                      <a:r>
                        <a:rPr sz="2000" b="1" spc="-6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pt-BR" sz="20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0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(Exceto Fontes</a:t>
                      </a:r>
                      <a:r>
                        <a:rPr lang="pt-BR" sz="2000" b="1" spc="-20" baseline="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lang="pt-BR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294.354.349,21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375.620.391,71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81.266.042,50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964186"/>
                  </a:ext>
                </a:extLst>
              </a:tr>
              <a:tr h="686115">
                <a:tc>
                  <a:txBody>
                    <a:bodyPr/>
                    <a:lstStyle/>
                    <a:p>
                      <a:pPr marL="118745" marR="895985" indent="0" algn="l" defTabSz="914400" rtl="0" eaLnBrk="1" fontAlgn="auto" latinLnBrk="0" hangingPunct="1">
                        <a:lnSpc>
                          <a:spcPct val="101899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b="1" spc="-2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Resultado</a:t>
                      </a:r>
                      <a:r>
                        <a:rPr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Primário</a:t>
                      </a:r>
                      <a:r>
                        <a:rPr lang="pt-BR" sz="20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(Sem</a:t>
                      </a:r>
                      <a:r>
                        <a:rPr lang="pt-BR" sz="2000" b="1" spc="-1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lang="pt-BR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10.632.690,59)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(18.724.985,22)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(8.092.294,63)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182493"/>
                  </a:ext>
                </a:extLst>
              </a:tr>
              <a:tr h="645046">
                <a:tc>
                  <a:txBody>
                    <a:bodyPr/>
                    <a:lstStyle/>
                    <a:p>
                      <a:pPr marL="118745" marR="895985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29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b="1" spc="-2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Resultado</a:t>
                      </a:r>
                      <a:r>
                        <a:rPr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Nominal</a:t>
                      </a:r>
                      <a:r>
                        <a:rPr lang="pt-BR"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(Sem</a:t>
                      </a:r>
                      <a:r>
                        <a:rPr lang="pt-BR" sz="2000" b="1" spc="-1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(3.767.158,55)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(18.633.978,75)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(14.866.820,20)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73431"/>
                  </a:ext>
                </a:extLst>
              </a:tr>
              <a:tr h="685842">
                <a:tc>
                  <a:txBody>
                    <a:bodyPr/>
                    <a:lstStyle/>
                    <a:p>
                      <a:pPr marL="118745" marR="6502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Dívida</a:t>
                      </a:r>
                      <a:r>
                        <a:rPr sz="2000" b="1" spc="-3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Púb. </a:t>
                      </a:r>
                      <a:r>
                        <a:rPr sz="2000" b="1" spc="-2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Consolidada</a:t>
                      </a:r>
                      <a:r>
                        <a:rPr lang="pt-BR"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28.275.113,77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31.557.263,43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3.282.149,66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824729"/>
                  </a:ext>
                </a:extLst>
              </a:tr>
              <a:tr h="685842">
                <a:tc>
                  <a:txBody>
                    <a:bodyPr/>
                    <a:lstStyle/>
                    <a:p>
                      <a:pPr marL="118745" marR="6445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00" b="1" spc="-1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Dívida</a:t>
                      </a:r>
                      <a:r>
                        <a:rPr sz="2000" b="1" spc="-8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</a:t>
                      </a:r>
                      <a:r>
                        <a:rPr lang="pt-BR" sz="2000" b="1" spc="-1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olidada</a:t>
                      </a:r>
                      <a:r>
                        <a:rPr sz="2000" b="1" spc="-1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Líquida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(98.156.202,41)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12.803.172,10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110.959.374,51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97782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56138" y="1288021"/>
            <a:ext cx="9608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u="sng" dirty="0"/>
              <a:t>DEMONSTRATIVO II  - AVALIAÇÃO DO </a:t>
            </a:r>
            <a:r>
              <a:rPr lang="pt-BR" sz="3000" b="1" u="sng" dirty="0" smtClean="0"/>
              <a:t>CUMPRIMENTO </a:t>
            </a:r>
            <a:r>
              <a:rPr lang="pt-BR" sz="3000" b="1" u="sng" dirty="0"/>
              <a:t>DAS METAS FISCAIS DO EXERCÍCIO ANTERIOR</a:t>
            </a:r>
          </a:p>
        </p:txBody>
      </p:sp>
    </p:spTree>
    <p:extLst>
      <p:ext uri="{BB962C8B-B14F-4D97-AF65-F5344CB8AC3E}">
        <p14:creationId xmlns:p14="http://schemas.microsoft.com/office/powerpoint/2010/main" val="969902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700266" y="1369496"/>
            <a:ext cx="102187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DEMONSTRATIVO III – METAS FISCAIS ATUAIS </a:t>
            </a:r>
            <a:r>
              <a:rPr lang="pt-BR" sz="25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COMPARADAS </a:t>
            </a:r>
            <a:endParaRPr lang="pt-BR" sz="25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25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COM AS FIXADAS NOS TRÊS EXERCÍCIOS ANTERIORES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94144"/>
              </p:ext>
            </p:extLst>
          </p:nvPr>
        </p:nvGraphicFramePr>
        <p:xfrm>
          <a:off x="307729" y="2558563"/>
          <a:ext cx="11481181" cy="36135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180">
                  <a:extLst>
                    <a:ext uri="{9D8B030D-6E8A-4147-A177-3AD203B41FA5}">
                      <a16:colId xmlns:a16="http://schemas.microsoft.com/office/drawing/2014/main" val="1849825515"/>
                    </a:ext>
                  </a:extLst>
                </a:gridCol>
                <a:gridCol w="1390622">
                  <a:extLst>
                    <a:ext uri="{9D8B030D-6E8A-4147-A177-3AD203B41FA5}">
                      <a16:colId xmlns:a16="http://schemas.microsoft.com/office/drawing/2014/main" val="3726001657"/>
                    </a:ext>
                  </a:extLst>
                </a:gridCol>
                <a:gridCol w="1433435">
                  <a:extLst>
                    <a:ext uri="{9D8B030D-6E8A-4147-A177-3AD203B41FA5}">
                      <a16:colId xmlns:a16="http://schemas.microsoft.com/office/drawing/2014/main" val="2387743682"/>
                    </a:ext>
                  </a:extLst>
                </a:gridCol>
                <a:gridCol w="1800488">
                  <a:extLst>
                    <a:ext uri="{9D8B030D-6E8A-4147-A177-3AD203B41FA5}">
                      <a16:colId xmlns:a16="http://schemas.microsoft.com/office/drawing/2014/main" val="2781402798"/>
                    </a:ext>
                  </a:extLst>
                </a:gridCol>
                <a:gridCol w="1796259">
                  <a:extLst>
                    <a:ext uri="{9D8B030D-6E8A-4147-A177-3AD203B41FA5}">
                      <a16:colId xmlns:a16="http://schemas.microsoft.com/office/drawing/2014/main" val="3343714490"/>
                    </a:ext>
                  </a:extLst>
                </a:gridCol>
                <a:gridCol w="1680399">
                  <a:extLst>
                    <a:ext uri="{9D8B030D-6E8A-4147-A177-3AD203B41FA5}">
                      <a16:colId xmlns:a16="http://schemas.microsoft.com/office/drawing/2014/main" val="242287865"/>
                    </a:ext>
                  </a:extLst>
                </a:gridCol>
                <a:gridCol w="1798798">
                  <a:extLst>
                    <a:ext uri="{9D8B030D-6E8A-4147-A177-3AD203B41FA5}">
                      <a16:colId xmlns:a16="http://schemas.microsoft.com/office/drawing/2014/main" val="2747834030"/>
                    </a:ext>
                  </a:extLst>
                </a:gridCol>
              </a:tblGrid>
              <a:tr h="364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0" marR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15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15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896271"/>
                  </a:ext>
                </a:extLst>
              </a:tr>
              <a:tr h="917189">
                <a:tc>
                  <a:txBody>
                    <a:bodyPr/>
                    <a:lstStyle/>
                    <a:p>
                      <a:pPr marL="135255" marR="73660" indent="0" algn="l" defTabSz="914400" rtl="0" eaLnBrk="1" fontAlgn="auto" latinLnBrk="0" hangingPunct="1">
                        <a:lnSpc>
                          <a:spcPct val="1193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500" b="1" spc="-2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Receita</a:t>
                      </a:r>
                      <a:r>
                        <a:rPr sz="15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5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pt-BR" sz="15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6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(Exceto Fontes</a:t>
                      </a:r>
                      <a:r>
                        <a:rPr lang="pt-BR" sz="1600" b="1" spc="-20" baseline="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246.456.347,00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294.354.349,21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351.622.837,14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797384"/>
                  </a:ext>
                </a:extLst>
              </a:tr>
              <a:tr h="801116">
                <a:tc>
                  <a:txBody>
                    <a:bodyPr/>
                    <a:lstStyle/>
                    <a:p>
                      <a:pPr marL="97155" marR="43180" indent="0" algn="l" defTabSz="914400" rtl="0" eaLnBrk="1" fontAlgn="auto" latinLnBrk="0" hangingPunct="1">
                        <a:lnSpc>
                          <a:spcPts val="203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500" b="1" spc="-2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Despesa</a:t>
                      </a:r>
                      <a:r>
                        <a:rPr sz="15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5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pt-BR" sz="15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600" b="1" spc="-2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(Exceto Fontes</a:t>
                      </a:r>
                      <a:r>
                        <a:rPr lang="pt-BR" sz="1600" b="1" spc="-20" baseline="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98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246.456.347,00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294.354.349,21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351.622.837,14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385.290.918,35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353487"/>
                  </a:ext>
                </a:extLst>
              </a:tr>
              <a:tr h="554261">
                <a:tc>
                  <a:txBody>
                    <a:bodyPr/>
                    <a:lstStyle/>
                    <a:p>
                      <a:pPr marL="89535" marR="38735" indent="0" algn="l" defTabSz="914400" eaLnBrk="1" fontAlgn="auto" latinLnBrk="0" hangingPunct="1">
                        <a:lnSpc>
                          <a:spcPts val="167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5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Result. </a:t>
                      </a:r>
                      <a:r>
                        <a:rPr sz="15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Nominal</a:t>
                      </a:r>
                      <a:r>
                        <a:rPr lang="pt-BR" sz="15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(Sem</a:t>
                      </a:r>
                      <a:r>
                        <a:rPr lang="pt-BR" sz="1500" b="1" spc="-2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RPPS)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98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10.358.241,02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(3.767.158,55)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25.441.921,28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(4.377.383,43)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23.063.009,71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19.341.007,43</a:t>
                      </a:r>
                      <a:endParaRPr sz="15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581674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marL="98425" marR="39370" algn="l">
                        <a:lnSpc>
                          <a:spcPts val="1670"/>
                        </a:lnSpc>
                        <a:spcBef>
                          <a:spcPts val="509"/>
                        </a:spcBef>
                      </a:pPr>
                      <a:r>
                        <a:rPr sz="15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Dív.Púb. </a:t>
                      </a:r>
                      <a:r>
                        <a:rPr sz="15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Consol.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23.494.746,97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28.275.113,77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23.853.633,23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41.508.654,03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32.829.308,88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29.070.125,27</a:t>
                      </a:r>
                      <a:endParaRPr sz="15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44870"/>
                  </a:ext>
                </a:extLst>
              </a:tr>
              <a:tr h="516442">
                <a:tc>
                  <a:txBody>
                    <a:bodyPr/>
                    <a:lstStyle/>
                    <a:p>
                      <a:pPr marL="132080" marR="80645" algn="l">
                        <a:lnSpc>
                          <a:spcPct val="93300"/>
                        </a:lnSpc>
                        <a:spcBef>
                          <a:spcPts val="105"/>
                        </a:spcBef>
                      </a:pPr>
                      <a:r>
                        <a:rPr sz="15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Dív. Consol. </a:t>
                      </a:r>
                      <a:r>
                        <a:rPr sz="15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Líquida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33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(101.923.360,96)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(98.156.202,41)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(123.598.123,69)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119.220.740,26)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02D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142.283.749,97)</a:t>
                      </a:r>
                      <a:endParaRPr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161.624.757,40)</a:t>
                      </a:r>
                      <a:endParaRPr sz="15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901425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9779321" y="6492313"/>
            <a:ext cx="2009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dirty="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r>
              <a:rPr lang="pt-BR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b="1" dirty="0">
                <a:solidFill>
                  <a:srgbClr val="FFFFFF"/>
                </a:solidFill>
                <a:latin typeface="Calibri"/>
                <a:cs typeface="Calibri"/>
              </a:rPr>
              <a:t>Valores</a:t>
            </a:r>
            <a:r>
              <a:rPr lang="pt-BR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b="1" spc="-10" dirty="0">
                <a:solidFill>
                  <a:srgbClr val="FFFFFF"/>
                </a:solidFill>
                <a:latin typeface="Calibri"/>
                <a:cs typeface="Calibri"/>
              </a:rPr>
              <a:t>correntes</a:t>
            </a:r>
            <a:endParaRPr lang="pt-B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712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39849"/>
              </p:ext>
            </p:extLst>
          </p:nvPr>
        </p:nvGraphicFramePr>
        <p:xfrm>
          <a:off x="1669101" y="2413454"/>
          <a:ext cx="9355949" cy="1544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3377">
                  <a:extLst>
                    <a:ext uri="{9D8B030D-6E8A-4147-A177-3AD203B41FA5}">
                      <a16:colId xmlns:a16="http://schemas.microsoft.com/office/drawing/2014/main" val="91089252"/>
                    </a:ext>
                  </a:extLst>
                </a:gridCol>
                <a:gridCol w="2427279">
                  <a:extLst>
                    <a:ext uri="{9D8B030D-6E8A-4147-A177-3AD203B41FA5}">
                      <a16:colId xmlns:a16="http://schemas.microsoft.com/office/drawing/2014/main" val="1896054291"/>
                    </a:ext>
                  </a:extLst>
                </a:gridCol>
                <a:gridCol w="2428750">
                  <a:extLst>
                    <a:ext uri="{9D8B030D-6E8A-4147-A177-3AD203B41FA5}">
                      <a16:colId xmlns:a16="http://schemas.microsoft.com/office/drawing/2014/main" val="2281382577"/>
                    </a:ext>
                  </a:extLst>
                </a:gridCol>
                <a:gridCol w="2426543">
                  <a:extLst>
                    <a:ext uri="{9D8B030D-6E8A-4147-A177-3AD203B41FA5}">
                      <a16:colId xmlns:a16="http://schemas.microsoft.com/office/drawing/2014/main" val="836255080"/>
                    </a:ext>
                  </a:extLst>
                </a:gridCol>
              </a:tblGrid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578867"/>
                  </a:ext>
                </a:extLst>
              </a:tr>
              <a:tr h="1118508">
                <a:tc>
                  <a:txBody>
                    <a:bodyPr/>
                    <a:lstStyle/>
                    <a:p>
                      <a:pPr marL="290830" marR="215265" indent="-3810" algn="ctr">
                        <a:lnSpc>
                          <a:spcPct val="99800"/>
                        </a:lnSpc>
                        <a:spcBef>
                          <a:spcPts val="21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Total </a:t>
                      </a:r>
                      <a:r>
                        <a:rPr sz="2300" b="1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Patrimônio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Líquido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218.518.866,54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204.893.999,64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205.051.498,84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71083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55437"/>
              </p:ext>
            </p:extLst>
          </p:nvPr>
        </p:nvGraphicFramePr>
        <p:xfrm>
          <a:off x="1669102" y="4198711"/>
          <a:ext cx="9355949" cy="1953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510">
                  <a:extLst>
                    <a:ext uri="{9D8B030D-6E8A-4147-A177-3AD203B41FA5}">
                      <a16:colId xmlns:a16="http://schemas.microsoft.com/office/drawing/2014/main" val="3147492506"/>
                    </a:ext>
                  </a:extLst>
                </a:gridCol>
                <a:gridCol w="2458391">
                  <a:extLst>
                    <a:ext uri="{9D8B030D-6E8A-4147-A177-3AD203B41FA5}">
                      <a16:colId xmlns:a16="http://schemas.microsoft.com/office/drawing/2014/main" val="3752767574"/>
                    </a:ext>
                  </a:extLst>
                </a:gridCol>
                <a:gridCol w="2459856">
                  <a:extLst>
                    <a:ext uri="{9D8B030D-6E8A-4147-A177-3AD203B41FA5}">
                      <a16:colId xmlns:a16="http://schemas.microsoft.com/office/drawing/2014/main" val="4260534247"/>
                    </a:ext>
                  </a:extLst>
                </a:gridCol>
                <a:gridCol w="2456192">
                  <a:extLst>
                    <a:ext uri="{9D8B030D-6E8A-4147-A177-3AD203B41FA5}">
                      <a16:colId xmlns:a16="http://schemas.microsoft.com/office/drawing/2014/main" val="4281587500"/>
                    </a:ext>
                  </a:extLst>
                </a:gridCol>
              </a:tblGrid>
              <a:tr h="426720">
                <a:tc gridSpan="4"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REGIME</a:t>
                      </a:r>
                      <a:r>
                        <a:rPr sz="2300" b="1" spc="-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PREVIDENCIÁRIO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3949412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343377"/>
                  </a:ext>
                </a:extLst>
              </a:tr>
              <a:tr h="1100455">
                <a:tc>
                  <a:txBody>
                    <a:bodyPr/>
                    <a:lstStyle/>
                    <a:p>
                      <a:pPr marL="251460" marR="172720" indent="-114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 </a:t>
                      </a:r>
                      <a:r>
                        <a:rPr sz="23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Patrimônio 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Líquido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3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6.060.974,27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6.060.974,27</a:t>
                      </a:r>
                      <a:endParaRPr lang="pt-BR"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5.783.462,34</a:t>
                      </a:r>
                      <a:endParaRPr sz="23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186474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547477" y="1439277"/>
            <a:ext cx="98176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DEMONSTRATIVO IV – EVOLUÇÃO DO PATRIMÔNIO LÍQUIDO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927281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68830" y="365125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16798"/>
              </p:ext>
            </p:extLst>
          </p:nvPr>
        </p:nvGraphicFramePr>
        <p:xfrm>
          <a:off x="2040075" y="2583271"/>
          <a:ext cx="8373109" cy="395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950">
                  <a:extLst>
                    <a:ext uri="{9D8B030D-6E8A-4147-A177-3AD203B41FA5}">
                      <a16:colId xmlns:a16="http://schemas.microsoft.com/office/drawing/2014/main" val="827382858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251677268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val="464318661"/>
                    </a:ext>
                  </a:extLst>
                </a:gridCol>
                <a:gridCol w="2070099">
                  <a:extLst>
                    <a:ext uri="{9D8B030D-6E8A-4147-A177-3AD203B41FA5}">
                      <a16:colId xmlns:a16="http://schemas.microsoft.com/office/drawing/2014/main" val="2780169974"/>
                    </a:ext>
                  </a:extLst>
                </a:gridCol>
              </a:tblGrid>
              <a:tr h="534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2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2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2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2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24119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marL="320040" marR="246379" indent="-1270" algn="ctr">
                        <a:lnSpc>
                          <a:spcPct val="99700"/>
                        </a:lnSpc>
                        <a:spcBef>
                          <a:spcPts val="229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Receitas Realizadas (Alienação</a:t>
                      </a:r>
                      <a:r>
                        <a:rPr sz="2200" b="1" spc="-1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ativos)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5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1435" algn="ctr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pt-BR" sz="22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642.695,21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5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8419" algn="ctr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334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pt-BR" sz="22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9.143,17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5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3975" algn="ctr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889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pt-BR" sz="22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449.279,02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607031"/>
                  </a:ext>
                </a:extLst>
              </a:tr>
              <a:tr h="992505">
                <a:tc>
                  <a:txBody>
                    <a:bodyPr/>
                    <a:lstStyle/>
                    <a:p>
                      <a:pPr marL="450850" marR="398145" indent="10668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Despesas </a:t>
                      </a:r>
                      <a:r>
                        <a:rPr sz="2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Executadas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953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pt-BR" sz="22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543.361,02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5244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pt-BR" sz="22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145.827,93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pt-BR" sz="22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648.142,14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181541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Saldo</a:t>
                      </a:r>
                      <a:r>
                        <a:rPr sz="2200" b="1" spc="-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Financeiro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  <a:r>
                        <a:rPr sz="2000" b="1" spc="-1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(a-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d)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sz="2000" b="1" spc="-1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0353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pt-BR" sz="2200" b="1" spc="-5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83.495,30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(h)</a:t>
                      </a:r>
                      <a:r>
                        <a:rPr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(b-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e)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(i)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67359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pt-BR" sz="2200" b="1" spc="-5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(15.838,89)</a:t>
                      </a:r>
                      <a:endParaRPr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626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(i)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2000" b="1" spc="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</a:t>
                      </a:r>
                      <a:r>
                        <a:rPr sz="2000" b="1" spc="-1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sz="2000" b="1" spc="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sz="2000" b="1" spc="-2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2200" b="1" spc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5626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pt-BR" sz="2200" b="1" spc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120.845,87</a:t>
                      </a:r>
                      <a:endParaRPr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66012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120775" y="1362699"/>
            <a:ext cx="106681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DEMONSTRATIVO V – ORIGEM E APLICAÇÃO DOS RECURSOS OBTIDOS POR ALIENAÇÃO DE ATIVOS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089345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64786"/>
              </p:ext>
            </p:extLst>
          </p:nvPr>
        </p:nvGraphicFramePr>
        <p:xfrm>
          <a:off x="1591038" y="2717075"/>
          <a:ext cx="9355637" cy="32770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239">
                  <a:extLst>
                    <a:ext uri="{9D8B030D-6E8A-4147-A177-3AD203B41FA5}">
                      <a16:colId xmlns:a16="http://schemas.microsoft.com/office/drawing/2014/main" val="3317762815"/>
                    </a:ext>
                  </a:extLst>
                </a:gridCol>
                <a:gridCol w="1877813">
                  <a:extLst>
                    <a:ext uri="{9D8B030D-6E8A-4147-A177-3AD203B41FA5}">
                      <a16:colId xmlns:a16="http://schemas.microsoft.com/office/drawing/2014/main" val="3757455780"/>
                    </a:ext>
                  </a:extLst>
                </a:gridCol>
                <a:gridCol w="2512645">
                  <a:extLst>
                    <a:ext uri="{9D8B030D-6E8A-4147-A177-3AD203B41FA5}">
                      <a16:colId xmlns:a16="http://schemas.microsoft.com/office/drawing/2014/main" val="1329426816"/>
                    </a:ext>
                  </a:extLst>
                </a:gridCol>
                <a:gridCol w="2511940">
                  <a:extLst>
                    <a:ext uri="{9D8B030D-6E8A-4147-A177-3AD203B41FA5}">
                      <a16:colId xmlns:a16="http://schemas.microsoft.com/office/drawing/2014/main" val="3290523811"/>
                    </a:ext>
                  </a:extLst>
                </a:gridCol>
              </a:tblGrid>
              <a:tr h="782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t-BR" sz="23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247798"/>
                  </a:ext>
                </a:extLst>
              </a:tr>
              <a:tr h="883919">
                <a:tc>
                  <a:txBody>
                    <a:bodyPr/>
                    <a:lstStyle/>
                    <a:p>
                      <a:pPr marL="149225" marR="93980" indent="399415">
                        <a:lnSpc>
                          <a:spcPts val="2630"/>
                        </a:lnSpc>
                        <a:spcBef>
                          <a:spcPts val="81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Receitas </a:t>
                      </a: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Previdenciárias</a:t>
                      </a:r>
                      <a:endParaRPr sz="2300" b="1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0350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23.797.451,46</a:t>
                      </a:r>
                      <a:endParaRPr lang="pt-BR"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27.788.140,43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32.845.025,24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636"/>
                  </a:ext>
                </a:extLst>
              </a:tr>
              <a:tr h="845819">
                <a:tc>
                  <a:txBody>
                    <a:bodyPr/>
                    <a:lstStyle/>
                    <a:p>
                      <a:pPr marL="149225" marR="93980" indent="34290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Despesas </a:t>
                      </a: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Previdenciárias</a:t>
                      </a:r>
                      <a:endParaRPr sz="2300" b="1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921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18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22.646.799,18</a:t>
                      </a:r>
                      <a:endParaRPr lang="pt-BR"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8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18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26.834.225,49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8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88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28.506.159,51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38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803192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pPr marL="191770" marR="147955" indent="254000">
                        <a:lnSpc>
                          <a:spcPct val="101800"/>
                        </a:lnSpc>
                        <a:spcBef>
                          <a:spcPts val="210"/>
                        </a:spcBef>
                      </a:pPr>
                      <a:r>
                        <a:rPr sz="23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Resultado </a:t>
                      </a:r>
                      <a:r>
                        <a:rPr sz="23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Previdenciário</a:t>
                      </a:r>
                      <a:endParaRPr sz="2300" b="1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66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1.150.652,28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953.914,94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4.338.865,73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34796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591038" y="1453771"/>
            <a:ext cx="9828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DEMONSTRATIVO VI – RECEITAS, DESPESAS PREVIDENCIÁRIAS E PROJEÇÃO ATUARIAL DO RPPS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0362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718457" y="1638437"/>
            <a:ext cx="1070065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7005" algn="ctr">
              <a:lnSpc>
                <a:spcPct val="100000"/>
              </a:lnSpc>
              <a:spcBef>
                <a:spcPts val="415"/>
              </a:spcBef>
              <a:tabLst>
                <a:tab pos="1665605" algn="l"/>
              </a:tabLst>
            </a:pPr>
            <a:r>
              <a:rPr lang="pt-BR"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RESOLUÇÃO</a:t>
            </a:r>
            <a:r>
              <a:rPr lang="pt-BR" sz="25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	</a:t>
            </a:r>
            <a:r>
              <a:rPr lang="pt-BR"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299/2007</a:t>
            </a:r>
            <a:endParaRPr lang="pt-BR" sz="2500" dirty="0">
              <a:latin typeface="Calibri"/>
              <a:cs typeface="Calibri"/>
            </a:endParaRPr>
          </a:p>
          <a:p>
            <a:pPr marR="161925" algn="ctr">
              <a:lnSpc>
                <a:spcPct val="100000"/>
              </a:lnSpc>
              <a:spcBef>
                <a:spcPts val="315"/>
              </a:spcBef>
            </a:pPr>
            <a:r>
              <a:rPr lang="pt-BR" sz="2500" b="1" i="1" spc="-20" dirty="0">
                <a:solidFill>
                  <a:srgbClr val="FFFFFF"/>
                </a:solidFill>
                <a:latin typeface="Calibri"/>
                <a:cs typeface="Calibri"/>
              </a:rPr>
              <a:t>REGIMENTO</a:t>
            </a:r>
            <a:r>
              <a:rPr lang="pt-BR" sz="2500" b="1" i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i="1" spc="-10" dirty="0">
                <a:solidFill>
                  <a:srgbClr val="FFFFFF"/>
                </a:solidFill>
                <a:latin typeface="Calibri"/>
                <a:cs typeface="Calibri"/>
              </a:rPr>
              <a:t>INTERNO</a:t>
            </a:r>
            <a:r>
              <a:rPr lang="pt-BR" sz="2500" b="1" i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i="1" spc="-2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500" b="1" i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i="1" spc="-20" dirty="0">
                <a:solidFill>
                  <a:srgbClr val="FFFFFF"/>
                </a:solidFill>
                <a:latin typeface="Calibri"/>
                <a:cs typeface="Calibri"/>
              </a:rPr>
              <a:t>CÂMARA</a:t>
            </a:r>
            <a:r>
              <a:rPr lang="pt-BR" sz="2500" b="1" i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i="1" spc="-10" dirty="0">
                <a:solidFill>
                  <a:srgbClr val="FFFFFF"/>
                </a:solidFill>
                <a:latin typeface="Calibri"/>
                <a:cs typeface="Calibri"/>
              </a:rPr>
              <a:t>MUNICIPAL</a:t>
            </a:r>
            <a:r>
              <a:rPr lang="pt-BR" sz="2500" b="1" i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i="1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500" b="1" i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i="1" spc="-10" dirty="0">
                <a:solidFill>
                  <a:srgbClr val="FFFFFF"/>
                </a:solidFill>
                <a:latin typeface="Calibri"/>
                <a:cs typeface="Calibri"/>
              </a:rPr>
              <a:t>FORMIGA</a:t>
            </a:r>
            <a:endParaRPr lang="pt-BR" sz="2500" dirty="0">
              <a:latin typeface="Calibri"/>
              <a:cs typeface="Calibri"/>
            </a:endParaRPr>
          </a:p>
          <a:p>
            <a:pPr marR="173355" algn="ctr">
              <a:lnSpc>
                <a:spcPct val="100000"/>
              </a:lnSpc>
              <a:spcBef>
                <a:spcPts val="2195"/>
              </a:spcBef>
            </a:pP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CAPÍTULO</a:t>
            </a:r>
            <a:r>
              <a:rPr lang="pt-BR" sz="25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XI</a:t>
            </a:r>
            <a:r>
              <a:rPr lang="pt-BR" sz="25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500" b="1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DAS</a:t>
            </a:r>
            <a:r>
              <a:rPr lang="pt-BR" sz="25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AUDIÊNCIAS</a:t>
            </a:r>
            <a:r>
              <a:rPr lang="pt-BR" sz="25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PÚBLICAS</a:t>
            </a:r>
            <a:endParaRPr lang="pt-BR" sz="250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spcBef>
                <a:spcPts val="2185"/>
              </a:spcBef>
            </a:pP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Art.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125.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Audiência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pública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lang="pt-BR" sz="25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5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ação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legislativa</a:t>
            </a:r>
            <a:r>
              <a:rPr lang="pt-BR" sz="25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promovida</a:t>
            </a:r>
            <a:r>
              <a:rPr lang="pt-BR" sz="25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20" dirty="0">
                <a:solidFill>
                  <a:srgbClr val="FFFFFF"/>
                </a:solidFill>
                <a:latin typeface="Calibri"/>
                <a:cs typeface="Calibri"/>
              </a:rPr>
              <a:t>pela</a:t>
            </a:r>
            <a:endParaRPr lang="pt-BR" sz="2500" dirty="0">
              <a:latin typeface="Calibri"/>
              <a:cs typeface="Calibri"/>
            </a:endParaRPr>
          </a:p>
          <a:p>
            <a:pPr marL="12700">
              <a:lnSpc>
                <a:spcPts val="1795"/>
              </a:lnSpc>
            </a:pP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Câmara</a:t>
            </a:r>
            <a:r>
              <a:rPr lang="pt-BR" sz="25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Municipal</a:t>
            </a:r>
            <a:r>
              <a:rPr lang="pt-BR" sz="25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que,</a:t>
            </a:r>
            <a:r>
              <a:rPr lang="pt-BR" sz="25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mediante</a:t>
            </a:r>
            <a:r>
              <a:rPr lang="pt-BR" sz="25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prévia</a:t>
            </a:r>
            <a:r>
              <a:rPr lang="pt-BR" sz="25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5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ampla</a:t>
            </a:r>
            <a:r>
              <a:rPr lang="pt-BR" sz="25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publicidade,</a:t>
            </a:r>
            <a:endParaRPr lang="pt-BR" sz="2500" dirty="0">
              <a:latin typeface="Calibri"/>
              <a:cs typeface="Calibri"/>
            </a:endParaRPr>
          </a:p>
          <a:p>
            <a:pPr marL="12700" marR="6350">
              <a:lnSpc>
                <a:spcPct val="59600"/>
              </a:lnSpc>
              <a:spcBef>
                <a:spcPts val="615"/>
              </a:spcBef>
            </a:pP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lang="pt-BR" sz="25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20" dirty="0">
                <a:solidFill>
                  <a:srgbClr val="FFFFFF"/>
                </a:solidFill>
                <a:latin typeface="Calibri"/>
                <a:cs typeface="Calibri"/>
              </a:rPr>
              <a:t>convocada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5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instruir</a:t>
            </a:r>
            <a:r>
              <a:rPr lang="pt-BR" sz="25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20" dirty="0">
                <a:solidFill>
                  <a:srgbClr val="FFFFFF"/>
                </a:solidFill>
                <a:latin typeface="Calibri"/>
                <a:cs typeface="Calibri"/>
              </a:rPr>
              <a:t>matéria</a:t>
            </a:r>
            <a:r>
              <a:rPr lang="pt-BR" sz="25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legislativa</a:t>
            </a:r>
            <a:r>
              <a:rPr lang="pt-BR" sz="25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lang="pt-BR" sz="25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trâmite</a:t>
            </a:r>
            <a:r>
              <a:rPr lang="pt-BR" sz="25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5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20" dirty="0">
                <a:solidFill>
                  <a:srgbClr val="FFFFFF"/>
                </a:solidFill>
                <a:latin typeface="Calibri"/>
                <a:cs typeface="Calibri"/>
              </a:rPr>
              <a:t>pode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lang="pt-BR" sz="25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obrigatória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lang="pt-BR" sz="25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facultativa.</a:t>
            </a:r>
            <a:endParaRPr lang="pt-BR" sz="250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  <a:spcBef>
                <a:spcPts val="2175"/>
              </a:spcBef>
            </a:pP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Art.</a:t>
            </a:r>
            <a:r>
              <a:rPr lang="pt-BR" sz="25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126.</a:t>
            </a:r>
            <a:r>
              <a:rPr lang="pt-BR" sz="25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lang="pt-BR" sz="25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obrigatória</a:t>
            </a:r>
            <a:r>
              <a:rPr lang="pt-BR" sz="25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5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convocação</a:t>
            </a:r>
            <a:r>
              <a:rPr lang="pt-BR" sz="25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de,</a:t>
            </a:r>
            <a:r>
              <a:rPr lang="pt-BR" sz="2500" b="1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pelo</a:t>
            </a:r>
            <a:r>
              <a:rPr lang="pt-BR" sz="25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menos,</a:t>
            </a:r>
            <a:r>
              <a:rPr lang="pt-BR" sz="25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25" dirty="0">
                <a:solidFill>
                  <a:srgbClr val="FFFFFF"/>
                </a:solidFill>
                <a:latin typeface="Calibri"/>
                <a:cs typeface="Calibri"/>
              </a:rPr>
              <a:t>uma</a:t>
            </a:r>
            <a:endParaRPr lang="pt-BR" sz="2500" dirty="0">
              <a:latin typeface="Calibri"/>
              <a:cs typeface="Calibri"/>
            </a:endParaRPr>
          </a:p>
          <a:p>
            <a:pPr marL="12700" marR="16510">
              <a:lnSpc>
                <a:spcPct val="60000"/>
              </a:lnSpc>
              <a:spcBef>
                <a:spcPts val="590"/>
              </a:spcBef>
              <a:tabLst>
                <a:tab pos="1438275" algn="l"/>
                <a:tab pos="2632075" algn="l"/>
                <a:tab pos="3363595" algn="l"/>
                <a:tab pos="4936490" algn="l"/>
                <a:tab pos="5417820" algn="l"/>
                <a:tab pos="6924040" algn="l"/>
              </a:tabLst>
            </a:pP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audiência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pública,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500" b="1" spc="-20" dirty="0">
                <a:solidFill>
                  <a:srgbClr val="FFFFFF"/>
                </a:solidFill>
                <a:latin typeface="Calibri"/>
                <a:cs typeface="Calibri"/>
              </a:rPr>
              <a:t>pelo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presidente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500" b="1" spc="-2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respectiva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comissão,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durante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tramitação</a:t>
            </a:r>
            <a:r>
              <a:rPr lang="pt-BR" sz="25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projetos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lang="pt-BR" sz="25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versem</a:t>
            </a:r>
            <a:r>
              <a:rPr lang="pt-BR" sz="25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sobre:</a:t>
            </a:r>
            <a:endParaRPr lang="pt-BR" sz="2500" dirty="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</a:pP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(...)</a:t>
            </a:r>
            <a:endParaRPr lang="pt-BR" sz="2500" dirty="0">
              <a:latin typeface="Calibri"/>
              <a:cs typeface="Calibri"/>
            </a:endParaRPr>
          </a:p>
          <a:p>
            <a:pPr marL="12700">
              <a:lnSpc>
                <a:spcPts val="2940"/>
              </a:lnSpc>
            </a:pP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III</a:t>
            </a:r>
            <a:r>
              <a:rPr lang="pt-BR" sz="25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pt-BR"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diretrizes</a:t>
            </a:r>
            <a:r>
              <a:rPr lang="pt-BR" sz="25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500" b="1" spc="-10" dirty="0">
                <a:solidFill>
                  <a:srgbClr val="FFFFFF"/>
                </a:solidFill>
                <a:latin typeface="Calibri"/>
                <a:cs typeface="Calibri"/>
              </a:rPr>
              <a:t>Orçamentárias;</a:t>
            </a:r>
            <a:endParaRPr lang="pt-BR" sz="2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4483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63900"/>
              </p:ext>
            </p:extLst>
          </p:nvPr>
        </p:nvGraphicFramePr>
        <p:xfrm>
          <a:off x="745705" y="2099263"/>
          <a:ext cx="10253472" cy="4601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4841">
                  <a:extLst>
                    <a:ext uri="{9D8B030D-6E8A-4147-A177-3AD203B41FA5}">
                      <a16:colId xmlns:a16="http://schemas.microsoft.com/office/drawing/2014/main" val="2596706293"/>
                    </a:ext>
                  </a:extLst>
                </a:gridCol>
                <a:gridCol w="2268416">
                  <a:extLst>
                    <a:ext uri="{9D8B030D-6E8A-4147-A177-3AD203B41FA5}">
                      <a16:colId xmlns:a16="http://schemas.microsoft.com/office/drawing/2014/main" val="1482574862"/>
                    </a:ext>
                  </a:extLst>
                </a:gridCol>
                <a:gridCol w="2512168">
                  <a:extLst>
                    <a:ext uri="{9D8B030D-6E8A-4147-A177-3AD203B41FA5}">
                      <a16:colId xmlns:a16="http://schemas.microsoft.com/office/drawing/2014/main" val="328303476"/>
                    </a:ext>
                  </a:extLst>
                </a:gridCol>
                <a:gridCol w="2728047">
                  <a:extLst>
                    <a:ext uri="{9D8B030D-6E8A-4147-A177-3AD203B41FA5}">
                      <a16:colId xmlns:a16="http://schemas.microsoft.com/office/drawing/2014/main" val="4098633352"/>
                    </a:ext>
                  </a:extLst>
                </a:gridCol>
              </a:tblGrid>
              <a:tr h="362764">
                <a:tc gridSpan="2">
                  <a:txBody>
                    <a:bodyPr/>
                    <a:lstStyle/>
                    <a:p>
                      <a:pPr marL="7283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000" b="1" spc="-2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PASSIVOS</a:t>
                      </a:r>
                      <a:r>
                        <a:rPr sz="2000" b="1" spc="-2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CONTINGENTES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17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89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PROVIDÊNCIAS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17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7702543"/>
                  </a:ext>
                </a:extLst>
              </a:tr>
              <a:tr h="752445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lang="pt-BR" sz="20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Valor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Descrição</a:t>
                      </a:r>
                      <a:endParaRPr lang="pt-BR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825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Valor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332544"/>
                  </a:ext>
                </a:extLst>
              </a:tr>
              <a:tr h="3423720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2.308 </a:t>
                      </a: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Ações</a:t>
                      </a:r>
                      <a:r>
                        <a:rPr lang="pt-BR" sz="23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Cíveis</a:t>
                      </a: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3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R$33.165.288,50</a:t>
                      </a: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endParaRPr lang="pt-BR" sz="23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3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3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Ações trabalhistas</a:t>
                      </a: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3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R$ 3.564.711,19</a:t>
                      </a:r>
                      <a:endParaRPr sz="23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0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R$ 136.729.999,29</a:t>
                      </a: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Utilização</a:t>
                      </a:r>
                      <a:r>
                        <a:rPr lang="pt-BR" sz="1900" b="1" spc="-9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  <a:r>
                        <a:rPr lang="pt-BR" sz="1900" b="1" spc="-4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Reserva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pt-BR" sz="1900" b="1" spc="-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Contingência</a:t>
                      </a:r>
                      <a:r>
                        <a:rPr lang="pt-BR" sz="1900" b="1" spc="-3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abertura</a:t>
                      </a:r>
                      <a:r>
                        <a:rPr lang="pt-BR" sz="1900" b="1" spc="-4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pt-BR" sz="1900" b="1" spc="-6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Créditos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Adicionais,</a:t>
                      </a:r>
                      <a:r>
                        <a:rPr lang="pt-BR" sz="1900" b="1" spc="-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conforme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descrito</a:t>
                      </a:r>
                      <a:r>
                        <a:rPr lang="pt-BR" sz="1900" b="1" spc="-6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r>
                        <a:rPr lang="pt-BR" sz="1900" b="1" spc="-3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</a:t>
                      </a:r>
                      <a:r>
                        <a:rPr lang="pt-BR" sz="1900" b="1" spc="-3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5º,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III,</a:t>
                      </a:r>
                    </a:p>
                    <a:p>
                      <a:pPr marL="2076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b="1" spc="-2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Abertura</a:t>
                      </a:r>
                      <a:r>
                        <a:rPr lang="pt-BR" sz="1900" b="1" spc="-4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pt-BR" sz="1900" b="1" spc="-5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Créditos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Adicionais</a:t>
                      </a:r>
                      <a:r>
                        <a:rPr lang="pt-BR" sz="1900" b="1" spc="-7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pt-BR" sz="1900" b="1" spc="-3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partir</a:t>
                      </a:r>
                      <a:r>
                        <a:rPr lang="pt-BR" sz="1900" b="1" spc="-5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900" b="1" spc="-25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cancelamento</a:t>
                      </a:r>
                      <a:r>
                        <a:rPr lang="pt-BR" sz="1900" b="1" spc="-4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pt-BR" sz="1900" b="1" spc="-2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lang="pt-BR" sz="190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1187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dotações</a:t>
                      </a:r>
                      <a:r>
                        <a:rPr lang="pt-BR" sz="1900" b="1" spc="-5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lang="pt-BR" sz="1900" b="1" spc="-6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pt-BR" sz="1900" b="1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despesas discricionárias.</a:t>
                      </a:r>
                      <a:endParaRPr lang="pt-BR" sz="1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lang="pt-BR" sz="2000" b="1" spc="-1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R$136.729.999,29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981105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903515" y="1361438"/>
            <a:ext cx="93958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DEMONSTRATIVO  VII – RISCOS FISCAIS E PROVIDÊNCIAS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766793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1402279" y="1382673"/>
            <a:ext cx="9722921" cy="522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4310" algn="ctr">
              <a:lnSpc>
                <a:spcPct val="100000"/>
              </a:lnSpc>
            </a:pPr>
            <a:r>
              <a:rPr lang="pt-BR" sz="3000" b="1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EMENDAS</a:t>
            </a:r>
            <a:r>
              <a:rPr lang="pt-BR" sz="3000" b="1" u="heavy" spc="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3000" b="1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INDIVIDUAIS</a:t>
            </a:r>
            <a:r>
              <a:rPr lang="pt-BR" sz="3000" b="1" u="heavy" spc="1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3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IMPOSITIVAS</a:t>
            </a:r>
            <a:endParaRPr lang="pt-BR"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pt-BR" sz="3000" dirty="0">
              <a:latin typeface="Calibri"/>
              <a:cs typeface="Calibri"/>
            </a:endParaRPr>
          </a:p>
          <a:p>
            <a:pPr marL="824865" marR="1097915" algn="ctr">
              <a:lnSpc>
                <a:spcPct val="138500"/>
              </a:lnSpc>
              <a:spcBef>
                <a:spcPts val="5"/>
              </a:spcBef>
            </a:pP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ORGÂNICA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MUNICÍPIO</a:t>
            </a:r>
            <a:r>
              <a:rPr lang="pt-BR" sz="2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FORMIGA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Art. 118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 (...)</a:t>
            </a:r>
            <a:endParaRPr lang="pt-BR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2800" dirty="0">
              <a:latin typeface="Calibri"/>
              <a:cs typeface="Calibri"/>
            </a:endParaRPr>
          </a:p>
          <a:p>
            <a:pPr marL="12700" marR="167640" algn="just">
              <a:lnSpc>
                <a:spcPct val="99600"/>
              </a:lnSpc>
            </a:pP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§</a:t>
            </a:r>
            <a:r>
              <a:rPr lang="pt-BR" sz="2800" b="1" spc="4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5º</a:t>
            </a:r>
            <a:r>
              <a:rPr lang="pt-BR" sz="2800" b="1" spc="4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800" b="1" spc="4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emendas</a:t>
            </a:r>
            <a:r>
              <a:rPr lang="pt-BR" sz="2800" b="1" spc="4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individuais</a:t>
            </a:r>
            <a:r>
              <a:rPr lang="pt-BR" sz="2800" b="1" spc="459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lang="pt-BR" sz="2800" b="1" spc="4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projeto</a:t>
            </a:r>
            <a:r>
              <a:rPr lang="pt-BR" sz="2800" b="1" spc="459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4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spc="-25" dirty="0">
                <a:solidFill>
                  <a:srgbClr val="FFFFFF"/>
                </a:solidFill>
                <a:latin typeface="Calibri"/>
                <a:cs typeface="Calibri"/>
              </a:rPr>
              <a:t>lei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orçamentária</a:t>
            </a:r>
            <a:r>
              <a:rPr lang="pt-BR" sz="2800" b="1" spc="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serão</a:t>
            </a:r>
            <a:r>
              <a:rPr lang="pt-BR" sz="2800" b="1" spc="4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aprovadas</a:t>
            </a:r>
            <a:r>
              <a:rPr lang="pt-BR" sz="2800" b="1" spc="4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lang="pt-BR" sz="2800" b="1" spc="4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limite</a:t>
            </a:r>
            <a:r>
              <a:rPr lang="pt-BR" sz="2800" b="1" spc="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2%</a:t>
            </a:r>
            <a:r>
              <a:rPr lang="pt-BR" sz="2800" b="1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2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dois</a:t>
            </a:r>
            <a:r>
              <a:rPr lang="pt-BR" sz="2800" b="1" spc="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lang="pt-BR" sz="2800" b="1" spc="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cento)</a:t>
            </a:r>
            <a:r>
              <a:rPr lang="pt-BR" sz="2800" b="1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800" b="1" spc="4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receita</a:t>
            </a:r>
            <a:r>
              <a:rPr lang="pt-BR" sz="2800" b="1" spc="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corrente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líquida</a:t>
            </a:r>
            <a:r>
              <a:rPr lang="pt-BR" sz="2800" b="1" spc="7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800" b="1" spc="75" dirty="0">
                <a:latin typeface="Calibri"/>
                <a:cs typeface="Calibri"/>
              </a:rPr>
              <a:t>do exercício anterior ao do encaminhamento do projeto, observado que </a:t>
            </a:r>
            <a:r>
              <a:rPr lang="pt-BR" sz="2800" b="1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800" b="1" spc="4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metade</a:t>
            </a:r>
            <a:r>
              <a:rPr lang="pt-BR" sz="2800" b="1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deste</a:t>
            </a:r>
            <a:r>
              <a:rPr lang="pt-BR" sz="2800" b="1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percentual</a:t>
            </a:r>
            <a:r>
              <a:rPr lang="pt-BR" sz="2800" b="1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será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destinada</a:t>
            </a: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ações</a:t>
            </a:r>
            <a:r>
              <a:rPr lang="pt-BR" sz="2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serviços</a:t>
            </a:r>
            <a:r>
              <a:rPr lang="pt-BR" sz="2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públicos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800" b="1" spc="-10" dirty="0">
                <a:solidFill>
                  <a:srgbClr val="FFFFFF"/>
                </a:solidFill>
                <a:latin typeface="Calibri"/>
                <a:cs typeface="Calibri"/>
              </a:rPr>
              <a:t>saúde.</a:t>
            </a:r>
            <a:endParaRPr lang="pt-BR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26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2924250" y="1361438"/>
            <a:ext cx="734156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0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ANEXOS</a:t>
            </a:r>
            <a:r>
              <a:rPr lang="pt-BR" sz="3000" b="1" u="heavy" spc="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3000" b="1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EMENDAS</a:t>
            </a:r>
            <a:r>
              <a:rPr lang="pt-BR" sz="3000" b="1" u="heavy" spc="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3000" b="1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INDIVIDUAIS</a:t>
            </a:r>
            <a:r>
              <a:rPr lang="pt-BR" sz="3000" b="1" u="heavy" spc="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3000" b="1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IMPOSITIVAS</a:t>
            </a:r>
            <a:endParaRPr lang="pt-BR" sz="3000" dirty="0">
              <a:latin typeface="Calibri"/>
              <a:cs typeface="Calibri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969818" y="2502335"/>
            <a:ext cx="13757564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91385" marR="1843405" indent="-356870" algn="just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t-BR" sz="23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ANEXO </a:t>
            </a:r>
            <a:r>
              <a:rPr lang="pt-BR" sz="2300" b="1" spc="-2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t-BR" sz="23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- REQUISITOS</a:t>
            </a:r>
            <a:r>
              <a:rPr lang="pt-BR" sz="23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PARA</a:t>
            </a:r>
            <a:r>
              <a:rPr lang="pt-BR" sz="23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INCLUSÃO</a:t>
            </a:r>
            <a:r>
              <a:rPr lang="pt-BR" sz="23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23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DOTAÇÃO </a:t>
            </a:r>
            <a:r>
              <a:rPr lang="pt-BR" sz="23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RÇAMENTÁRIA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POR EXECUÇÃO PELA PREFEITURA MUNICIPAL DE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FORMIGA</a:t>
            </a:r>
          </a:p>
          <a:p>
            <a:pPr marL="2191385" marR="1843405" indent="-356870" algn="just">
              <a:spcBef>
                <a:spcPts val="250"/>
              </a:spcBef>
              <a:buFont typeface="Arial" panose="020B0604020202020204" pitchFamily="34" charset="0"/>
              <a:buChar char="•"/>
            </a:pPr>
            <a:endParaRPr lang="pt-BR" sz="2300" b="1" spc="-2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91385" marR="1843405" indent="-356870" algn="just">
              <a:lnSpc>
                <a:spcPct val="10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t-BR" sz="2300" b="1" spc="-20" dirty="0" smtClean="0">
                <a:latin typeface="Calibri" panose="020F0502020204030204" pitchFamily="34" charset="0"/>
                <a:cs typeface="Calibri" panose="020F0502020204030204" pitchFamily="34" charset="0"/>
              </a:rPr>
              <a:t>ANEXO II - REQUISITOS</a:t>
            </a:r>
            <a:r>
              <a:rPr lang="pt-BR" sz="2300" b="1" spc="-8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PARA</a:t>
            </a:r>
            <a:r>
              <a:rPr lang="pt-BR" sz="23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INCLUSÃO</a:t>
            </a:r>
            <a:r>
              <a:rPr lang="pt-BR" sz="23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23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300" b="1" spc="-1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DOTAÇÃO </a:t>
            </a:r>
            <a:r>
              <a:rPr lang="pt-BR" sz="2300" b="1" spc="-5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300" b="1" spc="-10" dirty="0" smtClean="0">
                <a:latin typeface="Calibri" panose="020F0502020204030204" pitchFamily="34" charset="0"/>
                <a:cs typeface="Calibri" panose="020F0502020204030204" pitchFamily="34" charset="0"/>
              </a:rPr>
              <a:t>RÇAMENTÁRIA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ATRAVÉS DE REPASSES FINANCEIROS  A ENTIDADES</a:t>
            </a:r>
          </a:p>
          <a:p>
            <a:pPr marL="1834515" marR="1843405" algn="just">
              <a:lnSpc>
                <a:spcPct val="100000"/>
              </a:lnSpc>
              <a:spcBef>
                <a:spcPts val="250"/>
              </a:spcBef>
            </a:pPr>
            <a:endParaRPr lang="pt-BR" sz="23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91385" marR="1843405" indent="-356870" algn="just">
              <a:lnSpc>
                <a:spcPct val="10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ANEXO III - LISTA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DE DOCUMENTOS QUE DEVERÃO SER PROVIDENCIADOS PARA CELEBRAR O TERMO DE COLABORAÇÃO, CONFORME LEI FEDERAL Nº 13.019/2014 E DECRETO MUNICIPAL Nº 7.186/2017:</a:t>
            </a:r>
            <a:endParaRPr lang="pt-BR" sz="23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91385" marR="1843405" indent="-356870">
              <a:lnSpc>
                <a:spcPct val="10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endParaRPr lang="pt-B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17857" y="2147869"/>
            <a:ext cx="2350979" cy="290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4" name="Retângulo 3"/>
          <p:cNvSpPr/>
          <p:nvPr/>
        </p:nvSpPr>
        <p:spPr>
          <a:xfrm>
            <a:off x="903514" y="1638437"/>
            <a:ext cx="10866119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055" indent="-173990" algn="just">
              <a:spcBef>
                <a:spcPts val="100"/>
              </a:spcBef>
              <a:buFont typeface="Arial"/>
              <a:buChar char="•"/>
              <a:tabLst>
                <a:tab pos="186690" algn="l"/>
              </a:tabLst>
            </a:pP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3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3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Diretrizes</a:t>
            </a:r>
            <a:r>
              <a:rPr lang="pt-BR" sz="23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Orçamentárias</a:t>
            </a:r>
            <a:r>
              <a:rPr lang="pt-BR" sz="2300" b="1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LDO,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prevista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lang="pt-BR" sz="23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art.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165,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inciso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II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Constituição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República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1988,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5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um 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instrumento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planejamento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orçamentário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anual, que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compreende</a:t>
            </a:r>
            <a:r>
              <a:rPr lang="pt-BR" sz="23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3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metas</a:t>
            </a:r>
            <a:r>
              <a:rPr lang="pt-BR" sz="23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prioridades</a:t>
            </a:r>
            <a:r>
              <a:rPr lang="pt-BR" sz="23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administração</a:t>
            </a:r>
            <a:r>
              <a:rPr lang="pt-BR" sz="23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pública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300" b="1" spc="9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2300" b="1" spc="9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ano</a:t>
            </a:r>
            <a:r>
              <a:rPr lang="pt-BR" sz="2300" b="1" spc="10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subsequente</a:t>
            </a:r>
            <a:r>
              <a:rPr lang="pt-BR" sz="2300" b="1" spc="9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9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tem</a:t>
            </a:r>
            <a:r>
              <a:rPr lang="pt-BR" sz="2300" b="1" spc="10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lang="pt-BR" sz="2300" b="1" spc="9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principal</a:t>
            </a:r>
            <a:r>
              <a:rPr lang="pt-BR" sz="2300" b="1" spc="9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finalidade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orientar</a:t>
            </a:r>
            <a:r>
              <a:rPr lang="pt-BR" sz="2300" b="1" spc="13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300" b="1" spc="13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elaboração</a:t>
            </a:r>
            <a:r>
              <a:rPr lang="pt-BR" sz="2300" b="1" spc="1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300" b="1" spc="13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300" b="1" spc="13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Orçamentária</a:t>
            </a:r>
            <a:r>
              <a:rPr lang="pt-BR" sz="2300" b="1" spc="1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Anual</a:t>
            </a:r>
            <a:r>
              <a:rPr lang="pt-BR" sz="2300" b="1" spc="1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pt-BR" sz="2300" b="1" spc="13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LOA,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incluindo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lang="pt-BR" sz="2300" b="1" spc="6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Poderes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Legislativo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6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Executivo,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seus</a:t>
            </a:r>
            <a:r>
              <a:rPr lang="pt-BR" sz="2300" b="1" spc="6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fundos,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órgãos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autarquias.</a:t>
            </a:r>
            <a:endParaRPr lang="pt-BR" sz="23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lang="pt-BR" sz="2300" dirty="0">
              <a:latin typeface="Calibri"/>
              <a:cs typeface="Calibri"/>
            </a:endParaRPr>
          </a:p>
          <a:p>
            <a:pPr marL="186055" marR="22225" indent="-173990" algn="just">
              <a:lnSpc>
                <a:spcPts val="2580"/>
              </a:lnSpc>
              <a:buFont typeface="Arial"/>
              <a:buChar char="•"/>
              <a:tabLst>
                <a:tab pos="186690" algn="l"/>
              </a:tabLst>
            </a:pP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300" b="1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LDO</a:t>
            </a:r>
            <a:r>
              <a:rPr lang="pt-BR" sz="2300" b="1" spc="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lang="pt-BR" sz="23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2300" b="1" spc="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elo</a:t>
            </a:r>
            <a:r>
              <a:rPr lang="pt-BR" sz="23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lang="pt-BR" sz="2300" b="1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2300" b="1" spc="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Plano</a:t>
            </a:r>
            <a:r>
              <a:rPr lang="pt-BR" sz="23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Plurianual</a:t>
            </a:r>
            <a:r>
              <a:rPr lang="pt-BR" sz="23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300" b="1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300" b="1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Orçamentária Anual.</a:t>
            </a:r>
            <a:endParaRPr lang="pt-BR" sz="23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lang="pt-BR" sz="2300" dirty="0">
              <a:latin typeface="Calibri"/>
              <a:cs typeface="Calibri"/>
            </a:endParaRPr>
          </a:p>
          <a:p>
            <a:pPr marL="186055" marR="8890" indent="-173990" algn="just">
              <a:lnSpc>
                <a:spcPct val="89500"/>
              </a:lnSpc>
              <a:spcBef>
                <a:spcPts val="5"/>
              </a:spcBef>
              <a:buFont typeface="Arial"/>
              <a:buChar char="•"/>
              <a:tabLst>
                <a:tab pos="186690" algn="l"/>
              </a:tabLst>
            </a:pP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23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Projeto</a:t>
            </a:r>
            <a:r>
              <a:rPr lang="pt-BR" sz="23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LDO</a:t>
            </a:r>
            <a:r>
              <a:rPr lang="pt-BR" sz="23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lang="pt-BR" sz="23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elaborado</a:t>
            </a:r>
            <a:r>
              <a:rPr lang="pt-BR" sz="23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pelo</a:t>
            </a:r>
            <a:r>
              <a:rPr lang="pt-BR" sz="23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Poder</a:t>
            </a:r>
            <a:r>
              <a:rPr lang="pt-BR" sz="23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Executivo</a:t>
            </a:r>
            <a:r>
              <a:rPr lang="pt-BR" sz="23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Municipal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deve</a:t>
            </a:r>
            <a:r>
              <a:rPr lang="pt-BR" sz="23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lang="pt-BR" sz="23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encaminhado</a:t>
            </a:r>
            <a:r>
              <a:rPr lang="pt-BR" sz="23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lang="pt-BR" sz="23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Legislativo</a:t>
            </a:r>
            <a:r>
              <a:rPr lang="pt-BR" sz="23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até</a:t>
            </a:r>
            <a:r>
              <a:rPr lang="pt-BR" sz="23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r>
              <a:rPr lang="pt-BR" sz="23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abril</a:t>
            </a:r>
            <a:r>
              <a:rPr lang="pt-BR" sz="23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300" b="1" spc="-20" dirty="0">
                <a:solidFill>
                  <a:srgbClr val="FFFFFF"/>
                </a:solidFill>
                <a:latin typeface="Calibri"/>
                <a:cs typeface="Calibri"/>
              </a:rPr>
              <a:t>cada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ano</a:t>
            </a:r>
            <a:r>
              <a:rPr lang="pt-BR" sz="2300" b="1" spc="11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remetido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sanção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até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17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julho</a:t>
            </a:r>
            <a:r>
              <a:rPr lang="pt-BR" sz="2300" b="1" spc="11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lang="pt-BR" sz="2300" b="1" spc="11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pt-BR" sz="2300" b="1" spc="-10" dirty="0">
                <a:solidFill>
                  <a:srgbClr val="FFFFFF"/>
                </a:solidFill>
                <a:latin typeface="Calibri"/>
                <a:cs typeface="Calibri"/>
              </a:rPr>
              <a:t>mesmo exercício.</a:t>
            </a:r>
            <a:endParaRPr lang="pt-BR" sz="2300" dirty="0">
              <a:latin typeface="Calibri"/>
              <a:cs typeface="Calibri"/>
            </a:endParaRPr>
          </a:p>
          <a:p>
            <a:pPr marL="12065" algn="just">
              <a:spcBef>
                <a:spcPts val="100"/>
              </a:spcBef>
              <a:tabLst>
                <a:tab pos="186690" algn="l"/>
              </a:tabLst>
            </a:pPr>
            <a:endParaRPr lang="pt-BR" sz="23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49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548641" y="2155371"/>
            <a:ext cx="1056785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pt-BR" sz="30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LDO </a:t>
            </a:r>
            <a:r>
              <a:rPr lang="pt-BR" sz="3000" b="1" u="heavy" spc="-35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2026</a:t>
            </a:r>
            <a:endParaRPr lang="pt-BR" sz="30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pt-BR" sz="30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pt-BR" sz="30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lang="pt-BR" sz="30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Expositora</a:t>
            </a:r>
            <a:r>
              <a:rPr lang="pt-BR" sz="3000" b="1" spc="-3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pt-BR" sz="3000" b="1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000" b="1" spc="-25" dirty="0">
                <a:solidFill>
                  <a:srgbClr val="FFFFFF"/>
                </a:solidFill>
                <a:latin typeface="Calibri"/>
                <a:cs typeface="Calibri"/>
              </a:rPr>
              <a:t>SRA.</a:t>
            </a:r>
            <a:r>
              <a:rPr lang="pt-BR" sz="3000" b="1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000" b="1" spc="-35" dirty="0">
                <a:solidFill>
                  <a:srgbClr val="FFFFFF"/>
                </a:solidFill>
                <a:latin typeface="Calibri"/>
                <a:cs typeface="Calibri"/>
              </a:rPr>
              <a:t>Amanda de Souza Santos</a:t>
            </a:r>
            <a:endParaRPr lang="pt-BR"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pt-BR" sz="3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3000" b="1" dirty="0">
                <a:solidFill>
                  <a:srgbClr val="FFFFFF"/>
                </a:solidFill>
                <a:latin typeface="Calibri"/>
                <a:cs typeface="Calibri"/>
              </a:rPr>
              <a:t>Diretora</a:t>
            </a:r>
            <a:r>
              <a:rPr lang="pt-BR" sz="3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lang="pt-BR" sz="3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/>
                <a:cs typeface="Calibri"/>
              </a:rPr>
              <a:t>Departamento</a:t>
            </a:r>
            <a:r>
              <a:rPr lang="pt-BR" sz="3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3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3000" b="1" spc="-10" dirty="0">
                <a:solidFill>
                  <a:srgbClr val="FFFFFF"/>
                </a:solidFill>
                <a:latin typeface="Calibri"/>
                <a:cs typeface="Calibri"/>
              </a:rPr>
              <a:t>Orçamento </a:t>
            </a:r>
          </a:p>
        </p:txBody>
      </p:sp>
    </p:spTree>
    <p:extLst>
      <p:ext uri="{BB962C8B-B14F-4D97-AF65-F5344CB8AC3E}">
        <p14:creationId xmlns:p14="http://schemas.microsoft.com/office/powerpoint/2010/main" val="25825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707" y="1304330"/>
            <a:ext cx="990013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Elaboração LDO </a:t>
            </a:r>
            <a:r>
              <a:rPr lang="pt-BR" sz="2300" b="1" u="heavy" spc="-35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2026</a:t>
            </a:r>
          </a:p>
          <a:p>
            <a:pPr algn="ctr"/>
            <a:endParaRPr lang="pt-BR" sz="23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2300" b="1" u="heavy" spc="-35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3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Equipe </a:t>
            </a:r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 Trabalho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Constituição de uma equipe técnica composta por servidores de todas as entidades da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Administração Pública Municipal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Objetivo: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Coordenar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e executar as etapas do planejamento orçamentário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pt-BR" sz="2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Análise das Receitas </a:t>
            </a:r>
            <a:r>
              <a:rPr lang="pt-BR" sz="23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Municipais e ajustes</a:t>
            </a:r>
            <a:endParaRPr lang="pt-BR" sz="23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O Departamento de Orçamento realizou um estudo detalhado das receitas arrecadadas pela Prefeitura.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Receitas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específicas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foram analisadas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separadamente sob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responsabilidade de cada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secretaria.</a:t>
            </a:r>
          </a:p>
          <a:p>
            <a:pPr lvl="1"/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Conforme análise foi proposto o ajuste das receitas conforme o INPC (4,83%) e o PIB (3,5%)</a:t>
            </a:r>
            <a:endParaRPr lang="pt-BR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pt-BR" sz="23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093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903515" y="1311309"/>
            <a:ext cx="10567850" cy="601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pt-BR" sz="30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Reuniões Setoriais com as Secretarias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Encontros realizados com todas as pastas para orientar quanto aos procedimentos de elaboração da LDO (Lei de Diretrizes Orçamentárias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1"/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Esclarecimento de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dúvidas técnicas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lvl="1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Levantamento e definição de dados para elaboração de enquete destinada a identificar as necessidades da população</a:t>
            </a:r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pt-BR" sz="2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Definição de Prazos e Metas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Estabelecimento de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prazos </a:t>
            </a:r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para entrega dos planejamentos setoriais, consolidação, conferência dos relatórios e despacho do anteprojeto de Lei ao Gabinete do Prefeito.</a:t>
            </a:r>
          </a:p>
          <a:p>
            <a:pPr lvl="1"/>
            <a:endParaRPr lang="pt-BR" sz="23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pt-BR" sz="30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35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2" name="Retângulo 1"/>
          <p:cNvSpPr/>
          <p:nvPr/>
        </p:nvSpPr>
        <p:spPr>
          <a:xfrm>
            <a:off x="851265" y="1882809"/>
            <a:ext cx="105678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endParaRPr lang="pt-BR" sz="30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Apoio Técnico do Departamento de Orçamento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Suporte contínuo às secretarias durante a elaboração dos planejamentos.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Revisão técnica dos dados fornecidos pelas secretarias.</a:t>
            </a:r>
          </a:p>
          <a:p>
            <a:endParaRPr lang="pt-BR" sz="2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pt-BR" sz="23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3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Consolidação e conferência </a:t>
            </a:r>
            <a:r>
              <a:rPr lang="pt-BR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das Informações no Sistema de Planejamento</a:t>
            </a:r>
          </a:p>
          <a:p>
            <a:pPr lvl="1"/>
            <a:r>
              <a:rPr lang="pt-BR" sz="2300" b="1" dirty="0">
                <a:latin typeface="Calibri" panose="020F0502020204030204" pitchFamily="34" charset="0"/>
                <a:cs typeface="Calibri" panose="020F0502020204030204" pitchFamily="34" charset="0"/>
              </a:rPr>
              <a:t>Compilação dos planejamentos no sistema </a:t>
            </a:r>
            <a:r>
              <a:rPr lang="pt-BR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oficial, para entrega do anteprojeto.</a:t>
            </a:r>
            <a:endParaRPr lang="pt-BR" sz="2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pt-B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3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Anteprojeto de Lei</a:t>
            </a:r>
          </a:p>
          <a:p>
            <a:pPr lvl="1"/>
            <a:r>
              <a:rPr lang="pt-BR" sz="2300" b="1" dirty="0"/>
              <a:t>Análise e revisão do texto que </a:t>
            </a:r>
            <a:r>
              <a:rPr lang="pt-BR" sz="2300" b="1" dirty="0" smtClean="0"/>
              <a:t>compõe o anteprojeto que define </a:t>
            </a:r>
            <a:r>
              <a:rPr lang="pt-BR" sz="2300" b="1" dirty="0"/>
              <a:t>as </a:t>
            </a:r>
            <a:r>
              <a:rPr lang="pt-BR" sz="2300" b="1" dirty="0" smtClean="0"/>
              <a:t>diretrizes orçamentárias.</a:t>
            </a:r>
            <a:endParaRPr lang="pt-BR" sz="2300" b="1" u="heavy" spc="-35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05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03515" y="312874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LEI</a:t>
            </a:r>
            <a:r>
              <a:rPr lang="pt-BR" sz="2500" b="1" spc="-14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DE</a:t>
            </a:r>
            <a:r>
              <a:rPr lang="pt-BR" sz="2500" b="1" spc="-135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DIRETRIZES</a:t>
            </a:r>
            <a:r>
              <a:rPr lang="pt-BR" sz="2500" b="1" spc="-1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1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ORÇAMENTÁRIAS</a:t>
            </a:r>
            <a:r>
              <a:rPr lang="pt-BR" sz="2500" b="1" spc="-9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–</a:t>
            </a:r>
            <a:r>
              <a:rPr lang="pt-BR" sz="2500" b="1" spc="-14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LDO</a:t>
            </a:r>
            <a:r>
              <a:rPr lang="pt-BR" sz="2500" b="1" spc="-15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pt-BR" sz="2500" b="1" spc="-2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2026</a:t>
            </a:r>
            <a: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Audiência Pública </a:t>
            </a:r>
            <a:r>
              <a:rPr lang="pt-BR" sz="2500" b="1" spc="-20" dirty="0" smtClean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pt-BR" sz="2500" b="1" spc="-20" dirty="0">
                <a:solidFill>
                  <a:srgbClr val="FFFF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______________________________________ </a:t>
            </a:r>
            <a: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/>
            </a:r>
            <a:br>
              <a:rPr lang="pt-BR" sz="23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endParaRPr lang="pt-BR" sz="2300" b="1" dirty="0"/>
          </a:p>
        </p:txBody>
      </p:sp>
      <p:sp>
        <p:nvSpPr>
          <p:cNvPr id="3" name="Retângulo 2"/>
          <p:cNvSpPr/>
          <p:nvPr/>
        </p:nvSpPr>
        <p:spPr>
          <a:xfrm>
            <a:off x="431074" y="1360604"/>
            <a:ext cx="10060577" cy="5207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Deverá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atender</a:t>
            </a:r>
            <a:r>
              <a:rPr lang="pt-BR" sz="2700" b="1" u="heavy" spc="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ao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disposto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no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art.</a:t>
            </a:r>
            <a:r>
              <a:rPr lang="pt-BR" sz="2700" b="1" u="heavy" spc="2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165,</a:t>
            </a:r>
            <a:r>
              <a:rPr lang="pt-BR" sz="2700" b="1" u="heavy" spc="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§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2º,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da</a:t>
            </a:r>
            <a:r>
              <a:rPr lang="pt-BR" sz="2700" b="1" u="heavy" spc="1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spc="-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Constituição</a:t>
            </a:r>
            <a:r>
              <a:rPr lang="pt-BR" sz="2700" b="1" spc="-10" dirty="0"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Federal</a:t>
            </a:r>
            <a:r>
              <a:rPr lang="pt-BR" sz="2700" b="1" u="heavy" spc="2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</a:t>
            </a:r>
            <a:r>
              <a:rPr lang="pt-BR" sz="2700" b="1" u="heavy" spc="2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Art.</a:t>
            </a:r>
            <a:r>
              <a:rPr lang="pt-BR" sz="2700" b="1" u="heavy" spc="2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4º</a:t>
            </a:r>
            <a:r>
              <a:rPr lang="pt-BR" sz="2700" b="1" u="heavy" spc="2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da</a:t>
            </a:r>
            <a:r>
              <a:rPr lang="pt-BR" sz="2700" b="1" u="heavy" spc="3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Lei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Complementar</a:t>
            </a:r>
            <a:r>
              <a:rPr lang="pt-BR" sz="2700" b="1" u="heavy" spc="3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nº</a:t>
            </a:r>
            <a:r>
              <a:rPr lang="pt-BR" sz="2700" b="1" u="heavy" spc="3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101,</a:t>
            </a:r>
            <a:r>
              <a:rPr lang="pt-BR" sz="2700" b="1" u="heavy" spc="3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</a:t>
            </a:r>
            <a:r>
              <a:rPr lang="pt-BR" sz="2700" b="1" u="heavy" spc="2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04</a:t>
            </a:r>
            <a:r>
              <a:rPr lang="pt-BR" sz="2700" b="1" u="heavy" spc="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</a:t>
            </a:r>
            <a:r>
              <a:rPr lang="pt-BR" sz="2700" b="1" u="heavy" spc="2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spc="-2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maio</a:t>
            </a:r>
            <a:r>
              <a:rPr lang="pt-BR" sz="2700" b="1" spc="-20" dirty="0"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</a:t>
            </a:r>
            <a:r>
              <a:rPr lang="pt-BR" sz="2700" b="1" u="heavy" spc="-3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2000,</a:t>
            </a:r>
            <a:r>
              <a:rPr lang="pt-BR" sz="2700" b="1" u="heavy" spc="-4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Lei</a:t>
            </a:r>
            <a:r>
              <a:rPr lang="pt-BR" sz="2700" b="1" u="heavy" spc="-3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</a:t>
            </a:r>
            <a:r>
              <a:rPr lang="pt-BR" sz="2700" b="1" u="heavy" spc="-3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spc="-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Responsabilidade</a:t>
            </a:r>
            <a:r>
              <a:rPr lang="pt-BR" sz="2700" b="1" u="heavy" spc="-4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Fiscal,</a:t>
            </a:r>
            <a:r>
              <a:rPr lang="pt-BR" sz="2700" b="1" u="heavy" spc="-3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pt-BR" sz="2700" b="1" u="heavy" spc="-10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compreendendo:</a:t>
            </a:r>
          </a:p>
          <a:p>
            <a:endParaRPr lang="pt-BR" sz="2700" b="1" u="heavy" spc="-10" dirty="0"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pPr marL="329565" indent="-317500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330200" algn="l"/>
              </a:tabLst>
            </a:pP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pt-BR" sz="27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metas</a:t>
            </a:r>
            <a:r>
              <a:rPr lang="pt-BR" sz="27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7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prioridades</a:t>
            </a:r>
            <a:r>
              <a:rPr lang="pt-BR" sz="27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7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Administração</a:t>
            </a:r>
            <a:r>
              <a:rPr lang="pt-BR" sz="27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Pública</a:t>
            </a:r>
            <a:r>
              <a:rPr lang="pt-BR" sz="27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Municipal;</a:t>
            </a:r>
            <a:endParaRPr lang="pt-BR"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</a:pPr>
            <a:endParaRPr lang="pt-BR" sz="2700" dirty="0">
              <a:latin typeface="Calibri"/>
              <a:cs typeface="Calibri"/>
            </a:endParaRPr>
          </a:p>
          <a:p>
            <a:pPr marL="45720" marR="120650" lvl="1" indent="33020">
              <a:lnSpc>
                <a:spcPct val="69200"/>
              </a:lnSpc>
              <a:buAutoNum type="arabicPlain" startAt="2"/>
              <a:tabLst>
                <a:tab pos="447675" algn="l"/>
              </a:tabLst>
            </a:pP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  Orientações</a:t>
            </a:r>
            <a:r>
              <a:rPr lang="pt-BR" sz="2700" b="1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básicas</a:t>
            </a:r>
            <a:r>
              <a:rPr lang="pt-BR" sz="2700" b="1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pt-BR" sz="2700" b="1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elaboração</a:t>
            </a:r>
            <a:r>
              <a:rPr lang="pt-BR" sz="2700" b="1" spc="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lang="pt-BR" sz="2700" b="1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lang="pt-BR" sz="2700" b="1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Orçamentária Anual;</a:t>
            </a:r>
            <a:endParaRPr lang="pt-BR" sz="27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Calibri"/>
              <a:buAutoNum type="arabicPlain" startAt="2"/>
            </a:pPr>
            <a:endParaRPr lang="pt-BR" sz="2700" dirty="0">
              <a:latin typeface="Calibri"/>
              <a:cs typeface="Calibri"/>
            </a:endParaRPr>
          </a:p>
          <a:p>
            <a:pPr marL="45720" marR="5080" lvl="1" indent="33020">
              <a:lnSpc>
                <a:spcPct val="68800"/>
              </a:lnSpc>
              <a:buAutoNum type="arabicPlain" startAt="2"/>
              <a:tabLst>
                <a:tab pos="568960" algn="l"/>
                <a:tab pos="569595" algn="l"/>
                <a:tab pos="2291080" algn="l"/>
                <a:tab pos="3239135" algn="l"/>
                <a:tab pos="3632200" algn="l"/>
                <a:tab pos="4810760" algn="l"/>
                <a:tab pos="5370195" algn="l"/>
                <a:tab pos="6562090" algn="l"/>
                <a:tab pos="6958330" algn="l"/>
              </a:tabLst>
            </a:pP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  Disposições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20" dirty="0">
                <a:solidFill>
                  <a:srgbClr val="FFFFFF"/>
                </a:solidFill>
                <a:latin typeface="Calibri"/>
                <a:cs typeface="Calibri"/>
              </a:rPr>
              <a:t>sobre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política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pessoal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20" dirty="0">
                <a:solidFill>
                  <a:srgbClr val="FFFFFF"/>
                </a:solidFill>
                <a:latin typeface="Calibri"/>
                <a:cs typeface="Calibri"/>
              </a:rPr>
              <a:t>serviços 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extraordinários;</a:t>
            </a:r>
            <a:endParaRPr lang="pt-BR" sz="27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Calibri"/>
              <a:buAutoNum type="arabicPlain" startAt="2"/>
            </a:pPr>
            <a:endParaRPr lang="pt-BR" sz="2700" dirty="0">
              <a:latin typeface="Calibri"/>
              <a:cs typeface="Calibri"/>
            </a:endParaRPr>
          </a:p>
          <a:p>
            <a:pPr marL="45720" marR="8255" lvl="1" indent="33020">
              <a:lnSpc>
                <a:spcPts val="2490"/>
              </a:lnSpc>
              <a:buAutoNum type="arabicPlain" startAt="2"/>
              <a:tabLst>
                <a:tab pos="506095" algn="l"/>
                <a:tab pos="507365" algn="l"/>
                <a:tab pos="2166620" algn="l"/>
                <a:tab pos="3053080" algn="l"/>
                <a:tab pos="3382645" algn="l"/>
                <a:tab pos="4429760" algn="l"/>
                <a:tab pos="4763770" algn="l"/>
                <a:tab pos="6737350" algn="l"/>
              </a:tabLst>
            </a:pP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  Disposições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20" dirty="0">
                <a:solidFill>
                  <a:srgbClr val="FFFFFF"/>
                </a:solidFill>
                <a:latin typeface="Calibri"/>
                <a:cs typeface="Calibri"/>
              </a:rPr>
              <a:t>sobre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receita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alterações</a:t>
            </a:r>
            <a:r>
              <a:rPr lang="pt-BR" sz="2700" b="1" spc="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spc="-25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pt-BR" sz="2700" b="1" spc="-20" dirty="0">
                <a:solidFill>
                  <a:srgbClr val="FFFFFF"/>
                </a:solidFill>
                <a:latin typeface="Calibri"/>
                <a:cs typeface="Calibri"/>
              </a:rPr>
              <a:t>legislação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tributária</a:t>
            </a:r>
            <a:r>
              <a:rPr lang="pt-BR" sz="27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2700" b="1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lang="pt-BR" sz="2700" b="1" spc="-10" dirty="0">
                <a:solidFill>
                  <a:srgbClr val="FFFFFF"/>
                </a:solidFill>
                <a:latin typeface="Calibri"/>
                <a:cs typeface="Calibri"/>
              </a:rPr>
              <a:t>Município;</a:t>
            </a:r>
            <a:endParaRPr lang="pt-BR" sz="2700" dirty="0">
              <a:latin typeface="Calibri"/>
              <a:cs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051778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1442</TotalTime>
  <Words>2151</Words>
  <Application>Microsoft Office PowerPoint</Application>
  <PresentationFormat>Widescreen</PresentationFormat>
  <Paragraphs>490</Paragraphs>
  <Slides>33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Calibri</vt:lpstr>
      <vt:lpstr>Corbel</vt:lpstr>
      <vt:lpstr>Times New Roman</vt:lpstr>
      <vt:lpstr>Profundidade</vt:lpstr>
      <vt:lpstr> CÂMARA MUNICIPAL DE FORMIGA  Comissão de Finanças, Orçamento e Tomada de Contas  AUDIÊNCIA PÚBLICA 27 de Maio de 2025  Projeto de Lei nº 55/2025  DISPÕE SOBRE AS DIRETRIZES PARA A ELABORAÇÃO DA LEI ORÇAMENTÁRIA DE 2026 E DÁ OUTRAS PROVIDÊNCIAS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  <vt:lpstr>LEI DE DIRETRIZES ORÇAMENTÁRIAS – LDO 2026 Audiência Pública 2025 ______________________________________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PC-User</dc:creator>
  <cp:lastModifiedBy>PC-User</cp:lastModifiedBy>
  <cp:revision>164</cp:revision>
  <cp:lastPrinted>2025-05-22T18:34:22Z</cp:lastPrinted>
  <dcterms:created xsi:type="dcterms:W3CDTF">2024-05-15T11:26:57Z</dcterms:created>
  <dcterms:modified xsi:type="dcterms:W3CDTF">2025-05-27T13:44:27Z</dcterms:modified>
</cp:coreProperties>
</file>